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jpeg" ContentType="image/jpeg"/>
  <Override PartName="/ppt/media/image19.png" ContentType="image/png"/>
  <Override PartName="/ppt/media/image13.jpeg" ContentType="image/jpeg"/>
  <Override PartName="/ppt/media/image14.jpeg" ContentType="image/jpeg"/>
  <Override PartName="/ppt/media/image15.jpeg" ContentType="image/jpeg"/>
  <Override PartName="/ppt/media/image16.png" ContentType="image/png"/>
  <Override PartName="/ppt/media/image17.png" ContentType="image/png"/>
  <Override PartName="/ppt/media/image18.png" ContentType="image/png"/>
  <Override PartName="/ppt/media/image20.png" ContentType="image/png"/>
  <Override PartName="/ppt/media/image21.png" ContentType="image/png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25.xml.rels" ContentType="application/vnd.openxmlformats-package.relationships+xml"/>
  <Override PartName="/ppt/slides/_rels/slide26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pic>
        <p:nvPicPr>
          <p:cNvPr id="39" name="" descr=""/>
          <p:cNvPicPr/>
          <p:nvPr/>
        </p:nvPicPr>
        <p:blipFill>
          <a:blip r:embed="rId2"/>
          <a:stretch/>
        </p:blipFill>
        <p:spPr>
          <a:xfrm>
            <a:off x="1811880" y="155376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40" name="" descr=""/>
          <p:cNvPicPr/>
          <p:nvPr/>
        </p:nvPicPr>
        <p:blipFill>
          <a:blip r:embed="rId3"/>
          <a:stretch/>
        </p:blipFill>
        <p:spPr>
          <a:xfrm>
            <a:off x="1811880" y="155376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3884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pic>
        <p:nvPicPr>
          <p:cNvPr id="79" name="" descr=""/>
          <p:cNvPicPr/>
          <p:nvPr/>
        </p:nvPicPr>
        <p:blipFill>
          <a:blip r:embed="rId2"/>
          <a:stretch/>
        </p:blipFill>
        <p:spPr>
          <a:xfrm>
            <a:off x="1811880" y="155376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80" name="" descr=""/>
          <p:cNvPicPr/>
          <p:nvPr/>
        </p:nvPicPr>
        <p:blipFill>
          <a:blip r:embed="rId3"/>
          <a:stretch/>
        </p:blipFill>
        <p:spPr>
          <a:xfrm>
            <a:off x="1811880" y="155376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3884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2"/>
          <a:stretch/>
        </p:blipFill>
        <p:spPr>
          <a:xfrm>
            <a:off x="1811880" y="1553760"/>
            <a:ext cx="5671800" cy="4525560"/>
          </a:xfrm>
          <a:prstGeom prst="rect">
            <a:avLst/>
          </a:prstGeom>
          <a:ln>
            <a:noFill/>
          </a:ln>
        </p:spPr>
      </p:pic>
      <p:pic>
        <p:nvPicPr>
          <p:cNvPr id="120" name="" descr=""/>
          <p:cNvPicPr/>
          <p:nvPr/>
        </p:nvPicPr>
        <p:blipFill>
          <a:blip r:embed="rId3"/>
          <a:stretch/>
        </p:blipFill>
        <p:spPr>
          <a:xfrm>
            <a:off x="1811880" y="1553760"/>
            <a:ext cx="5671800" cy="45255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304920" y="457200"/>
            <a:ext cx="8686440" cy="3884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nl-NL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30492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4525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755960" y="391824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0" rIns="0" tIns="0" bIns="0" anchor="ctr"/>
          <a:p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0492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755960" y="1554120"/>
            <a:ext cx="42386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304920" y="3918240"/>
            <a:ext cx="8686440" cy="2158560"/>
          </a:xfrm>
          <a:prstGeom prst="rect">
            <a:avLst/>
          </a:prstGeom>
        </p:spPr>
        <p:txBody>
          <a:bodyPr lIns="0" rIns="0" tIns="0" bIns="0"/>
          <a:p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7740360" y="6670080"/>
            <a:ext cx="136764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nl-NL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2017 ©, CompUsers, LHSB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Line 2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380880" y="4853520"/>
            <a:ext cx="8457840" cy="122184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nl-NL" sz="3600" spc="-1" strike="noStrike" cap="all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Klik om de stijl te bewerken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4-05-17</a:t>
            </a:r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rIns="90000" tIns="45000" bIns="45000"/>
          <a:p>
            <a:endParaRPr b="0" lang="nl-N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33471008-9C6B-40D2-A4EA-4F69E61706BD}" type="slidenum"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&lt;getal&gt;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32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Klik om de opmaak van de overzichtstekst te bewerken</a:t>
            </a:r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4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Tweede overzichtsniveau</a:t>
            </a:r>
            <a:endParaRPr b="0" lang="nl-NL" sz="24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Derde overzichtsniveau</a:t>
            </a:r>
            <a:endParaRPr b="0" lang="nl-NL" sz="20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18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Vierde overzichtsniveau</a:t>
            </a:r>
            <a:endParaRPr b="0" lang="nl-NL" sz="18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Vijfde overzichtsniveau</a:t>
            </a:r>
            <a:endParaRPr b="0" lang="nl-NL" sz="20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Zesde overzichtsniveau</a:t>
            </a:r>
            <a:endParaRPr b="0" lang="nl-NL" sz="20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Zevende overzichtsniveau</a:t>
            </a:r>
            <a:endParaRPr b="0" lang="nl-NL" sz="20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7740360" y="6670080"/>
            <a:ext cx="136764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nl-NL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2017 ©, CompUsers, LHSB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title"/>
          </p:nvPr>
        </p:nvSpPr>
        <p:spPr>
          <a:xfrm>
            <a:off x="301680" y="457200"/>
            <a:ext cx="8686440" cy="84096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nl-NL" sz="3600" spc="-1" strike="noStrike" cap="all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Klik om de stijl te bewerken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4-05-17</a:t>
            </a:r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rIns="90000" tIns="45000" bIns="45000"/>
          <a:p>
            <a:endParaRPr b="0" lang="nl-N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229600" y="6477120"/>
            <a:ext cx="761760" cy="24408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EDD5BF9C-C9A1-4357-8D5B-162F773E2C7B}" type="slidenum"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&lt;getal&gt;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32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Klik om de opmaak van de overzichtstekst te bewerken</a:t>
            </a:r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24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Tweede overzichtsniveau</a:t>
            </a:r>
            <a:endParaRPr b="0" lang="nl-NL" sz="24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Derde overzichtsniveau</a:t>
            </a:r>
            <a:endParaRPr b="0" lang="nl-NL" sz="20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18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Vierde overzichtsniveau</a:t>
            </a:r>
            <a:endParaRPr b="0" lang="nl-NL" sz="18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Vijfde overzichtsniveau</a:t>
            </a:r>
            <a:endParaRPr b="0" lang="nl-NL" sz="20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Zesde overzichtsniveau</a:t>
            </a:r>
            <a:endParaRPr b="0" lang="nl-NL" sz="20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20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Zevende overzichtsniveau</a:t>
            </a:r>
            <a:endParaRPr b="0" lang="nl-NL" sz="20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7740360" y="6670080"/>
            <a:ext cx="1367640" cy="212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r">
              <a:lnSpc>
                <a:spcPct val="100000"/>
              </a:lnSpc>
            </a:pPr>
            <a:r>
              <a:rPr b="0" lang="nl-NL" sz="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2017 ©, CompUsers, LHSB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nl-NL" sz="3600" spc="-1" strike="noStrike" cap="all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Klik om de stijl te bewerken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90000" rIns="90000" tIns="45000" bIns="4500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32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Klik om de opmaak van de overzichtstekst te bewerken</a:t>
            </a:r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32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Tweede overzichtsniveau</a:t>
            </a:r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32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Derde overzichtsniveau</a:t>
            </a:r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nl-NL" sz="32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Vierde overzichtsniveau</a:t>
            </a:r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32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Vijfde overzichtsniveau</a:t>
            </a:r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nl-NL" sz="32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Zesde overzichtsniveau</a:t>
            </a:r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marL="343080" indent="-342720">
              <a:lnSpc>
                <a:spcPct val="100000"/>
              </a:lnSpc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b="0" lang="nl-NL" sz="32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Zevende overzichtsniveauKlik om de modelstijlen te bewerken</a:t>
            </a:r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1" marL="743040" indent="-285480">
              <a:lnSpc>
                <a:spcPct val="100000"/>
              </a:lnSpc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b="0" lang="nl-NL" sz="28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Tweede niveau</a:t>
            </a:r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2" marL="1143000" indent="-228240">
              <a:lnSpc>
                <a:spcPct val="100000"/>
              </a:lnSpc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b="0" lang="nl-NL" sz="24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Derde niveau</a:t>
            </a:r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3" marL="1600200" indent="-228240">
              <a:lnSpc>
                <a:spcPct val="100000"/>
              </a:lnSpc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b="0" lang="nl-NL" sz="20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Vierde niveau</a:t>
            </a:r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  <a:p>
            <a:pPr lvl="4" marL="2057400" indent="-228240">
              <a:lnSpc>
                <a:spcPct val="100000"/>
              </a:lnSpc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b="0" lang="nl-NL" sz="1800" spc="-1" strike="noStrike">
                <a:solidFill>
                  <a:srgbClr val="4e3b3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Vijfde niveau</a:t>
            </a:r>
            <a:endParaRPr b="0" lang="nl-NL" sz="3200" spc="-1" strike="noStrike">
              <a:solidFill>
                <a:srgbClr val="4e3b3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4-05-17</a:t>
            </a:r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ftr"/>
          </p:nvPr>
        </p:nvSpPr>
        <p:spPr>
          <a:xfrm>
            <a:off x="3581280" y="76320"/>
            <a:ext cx="2895120" cy="288720"/>
          </a:xfrm>
          <a:prstGeom prst="rect">
            <a:avLst/>
          </a:prstGeom>
        </p:spPr>
        <p:txBody>
          <a:bodyPr lIns="90000" rIns="90000" tIns="45000" bIns="45000"/>
          <a:p>
            <a:endParaRPr b="0" lang="nl-NL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rIns="90000" tIns="45000" bIns="45000"/>
          <a:p>
            <a:pPr>
              <a:lnSpc>
                <a:spcPct val="100000"/>
              </a:lnSpc>
            </a:pPr>
            <a:fld id="{87E7B505-355C-40CA-8698-40CAC94BCBCC}" type="slidenum"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&lt;getal&gt;</a:t>
            </a:fld>
            <a:endParaRPr b="0" lang="nl-NL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hyperlink" Target="https://www.tracktion.com/products/t5-daw" TargetMode="External"/><Relationship Id="rId2" Type="http://schemas.openxmlformats.org/officeDocument/2006/relationships/hyperlink" Target="https://www.tracktion.com/products/t5-daw" TargetMode="External"/><Relationship Id="rId3" Type="http://schemas.openxmlformats.org/officeDocument/2006/relationships/image" Target="../media/image16.png"/><Relationship Id="rId4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hyperlink" Target="http://www.presonus.com/press/press-releases/Studio-One-3-Prime" TargetMode="External"/><Relationship Id="rId3" Type="http://schemas.openxmlformats.org/officeDocument/2006/relationships/hyperlink" Target="http://www.presonus.com/press/press-releases/Studio-One-3-Prime" TargetMode="External"/><Relationship Id="rId4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hyperlink" Target="https://ardour.org/" TargetMode="External"/><Relationship Id="rId3" Type="http://schemas.openxmlformats.org/officeDocument/2006/relationships/hyperlink" Target="https://ardour.org/" TargetMode="External"/><Relationship Id="rId4" Type="http://schemas.openxmlformats.org/officeDocument/2006/relationships/slideLayout" Target="../slideLayouts/slideLayout2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hyperlink" Target="http://www.reaper.fm/" TargetMode="External"/><Relationship Id="rId3" Type="http://schemas.openxmlformats.org/officeDocument/2006/relationships/hyperlink" Target="http://www.reaper.fm/" TargetMode="External"/><Relationship Id="rId4" Type="http://schemas.openxmlformats.org/officeDocument/2006/relationships/slideLayout" Target="../slideLayouts/slideLayout2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hyperlink" Target="http://www.audacityteam.org/" TargetMode="External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2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hyperlink" Target="https://www.soundtrap.com/pricing" TargetMode="External"/><Relationship Id="rId3" Type="http://schemas.openxmlformats.org/officeDocument/2006/relationships/hyperlink" Target="https://www.soundtrap.com/pricing" TargetMode="External"/><Relationship Id="rId4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hyperlink" Target="http://bedroomproducersblog.com/free-vst-plugins/" TargetMode="External"/><Relationship Id="rId2" Type="http://schemas.openxmlformats.org/officeDocument/2006/relationships/hyperlink" Target="http://bedroomproducersblog.com/free-vst-plugins/" TargetMode="External"/><Relationship Id="rId3" Type="http://schemas.openxmlformats.org/officeDocument/2006/relationships/hyperlink" Target="http://bedroomproducersblog.com/2015/02/26/free-resources-for-music-producers/" TargetMode="External"/><Relationship Id="rId4" Type="http://schemas.openxmlformats.org/officeDocument/2006/relationships/hyperlink" Target="http://bedroomproducersblog.com/2015/02/26/free-resources-for-music-producers/" TargetMode="External"/><Relationship Id="rId5" Type="http://schemas.openxmlformats.org/officeDocument/2006/relationships/hyperlink" Target="http://www.vstplanet.com/Instruments/VST_Piano.htm" TargetMode="External"/><Relationship Id="rId6" Type="http://schemas.openxmlformats.org/officeDocument/2006/relationships/hyperlink" Target="http://www.vstplanet.com/Instruments/VST_Piano.htm" TargetMode="External"/><Relationship Id="rId7" Type="http://schemas.openxmlformats.org/officeDocument/2006/relationships/hyperlink" Target="http://www.vst4free.com/index.php?plug-ins=Piano/Strings" TargetMode="External"/><Relationship Id="rId8" Type="http://schemas.openxmlformats.org/officeDocument/2006/relationships/hyperlink" Target="http://www.vst4free.com/index.php?plug-ins=Piano/Strings" TargetMode="External"/><Relationship Id="rId9" Type="http://schemas.openxmlformats.org/officeDocument/2006/relationships/slideLayout" Target="../slideLayouts/slideLayout2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hyperlink" Target="http://bedroomproducersblog.com/2016/05/05/ample-bass-p-lite-ii/" TargetMode="External"/><Relationship Id="rId2" Type="http://schemas.openxmlformats.org/officeDocument/2006/relationships/hyperlink" Target="http://bedroomproducersblog.com/2016/05/05/ample-bass-p-lite-ii/" TargetMode="External"/><Relationship Id="rId3" Type="http://schemas.openxmlformats.org/officeDocument/2006/relationships/hyperlink" Target="http://www.powerdrumkit.com/download76187.php" TargetMode="External"/><Relationship Id="rId4" Type="http://schemas.openxmlformats.org/officeDocument/2006/relationships/hyperlink" Target="http://www.powerdrumkit.com/download76187.php" TargetMode="External"/><Relationship Id="rId5" Type="http://schemas.openxmlformats.org/officeDocument/2006/relationships/hyperlink" Target="https://www.uvi.net/en/software/uvi-workstation.html" TargetMode="External"/><Relationship Id="rId6" Type="http://schemas.openxmlformats.org/officeDocument/2006/relationships/hyperlink" Target="https://www.uvi.net/en/software/uvi-workstation.html" TargetMode="External"/><Relationship Id="rId7" Type="http://schemas.openxmlformats.org/officeDocument/2006/relationships/hyperlink" Target="https://www.kvraudio.com/product/orchestral-strings-one-by-sound-magic" TargetMode="External"/><Relationship Id="rId8" Type="http://schemas.openxmlformats.org/officeDocument/2006/relationships/hyperlink" Target="https://www.kvraudio.com/product/orchestral-strings-one-by-sound-magic" TargetMode="External"/><Relationship Id="rId9" Type="http://schemas.openxmlformats.org/officeDocument/2006/relationships/hyperlink" Target="http://www.vst4free.com/free_vst.php?plugin=City_Piano&amp;id=2293" TargetMode="External"/><Relationship Id="rId10" Type="http://schemas.openxmlformats.org/officeDocument/2006/relationships/hyperlink" Target="http://www.vst4free.com/free_vst.php?plugin=City_Piano&amp;id=2293" TargetMode="External"/><Relationship Id="rId11" Type="http://schemas.openxmlformats.org/officeDocument/2006/relationships/slideLayout" Target="../slideLayouts/slideLayout2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827640" y="620640"/>
            <a:ext cx="7484040" cy="3600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nl-NL" sz="6000" spc="-1" strike="noStrike" cap="all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Beginnen met digitale muziek, een klein budget</a:t>
            </a:r>
            <a:r>
              <a:rPr b="1" lang="nl-NL" sz="6000" spc="-1" strike="noStrike" cap="all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!</a:t>
            </a:r>
            <a:r>
              <a:rPr b="1" lang="nl-NL" sz="6000" spc="-1" strike="noStrike" cap="all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
</a:t>
            </a:r>
            <a:r>
              <a:rPr b="1" lang="nl-NL" sz="6000" spc="-1" strike="noStrike" cap="all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Deel 2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4860000" y="4816080"/>
            <a:ext cx="3600000" cy="151560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23" name="CustomShape 3"/>
          <p:cNvSpPr/>
          <p:nvPr/>
        </p:nvSpPr>
        <p:spPr>
          <a:xfrm>
            <a:off x="4881960" y="4889880"/>
            <a:ext cx="3556440" cy="136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>
              <a:lnSpc>
                <a:spcPct val="90000"/>
              </a:lnSpc>
            </a:pPr>
            <a:r>
              <a:rPr b="1" lang="nl-NL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Spreker: Leon Braam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nl-NL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CompuFair 22 april 2017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4" name="Afbeelding 2" descr=""/>
          <p:cNvPicPr/>
          <p:nvPr/>
        </p:nvPicPr>
        <p:blipFill>
          <a:blip r:embed="rId1"/>
          <a:stretch/>
        </p:blipFill>
        <p:spPr>
          <a:xfrm>
            <a:off x="483840" y="4437000"/>
            <a:ext cx="3168000" cy="1583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1119240" y="2205000"/>
            <a:ext cx="6802200" cy="27604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68" name="CustomShape 2"/>
          <p:cNvSpPr/>
          <p:nvPr/>
        </p:nvSpPr>
        <p:spPr>
          <a:xfrm>
            <a:off x="1119240" y="2339640"/>
            <a:ext cx="6770160" cy="249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  </a:t>
            </a:r>
            <a:r>
              <a:rPr b="1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Nodig voor: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Afspelen van interne instrumenten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Versturen midi-data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Besturen van het softwareprogramma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2123640" y="151200"/>
            <a:ext cx="3987000" cy="70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70" name="CustomShape 4"/>
          <p:cNvSpPr/>
          <p:nvPr/>
        </p:nvSpPr>
        <p:spPr>
          <a:xfrm>
            <a:off x="2123640" y="185760"/>
            <a:ext cx="396792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 algn="ctr">
              <a:lnSpc>
                <a:spcPct val="9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Midi keyboard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0" dur="indefinite" restart="never" nodeType="tmRoot">
          <p:childTnLst>
            <p:seq>
              <p:cTn id="51" dur="indefinite" nodeType="mainSeq">
                <p:childTnLst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1087200" y="1556640"/>
            <a:ext cx="6802200" cy="417600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72" name="CustomShape 2"/>
          <p:cNvSpPr/>
          <p:nvPr/>
        </p:nvSpPr>
        <p:spPr>
          <a:xfrm>
            <a:off x="1087200" y="1760760"/>
            <a:ext cx="6770160" cy="3768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Drivers voor besturingssysteem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Grote van het keyboard (25-, 49-, 61- of 88-toetsen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Speelbaarheid en eigenschappen aanslag (b.v. aanslaggevoeligheid)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Integratie van software programma’s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Bijgeleverde software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2123640" y="151200"/>
            <a:ext cx="4896360" cy="70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74" name="CustomShape 4"/>
          <p:cNvSpPr/>
          <p:nvPr/>
        </p:nvSpPr>
        <p:spPr>
          <a:xfrm>
            <a:off x="2123640" y="185760"/>
            <a:ext cx="487296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 algn="ctr">
              <a:lnSpc>
                <a:spcPct val="9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Let op: Midi keyboard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8" dur="indefinite" restart="never" nodeType="tmRoot">
          <p:childTnLst>
            <p:seq>
              <p:cTn id="59" dur="indefinite" nodeType="mainSeq">
                <p:childTnLst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4" dur="1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5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1067760" y="980640"/>
            <a:ext cx="7104240" cy="57603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76" name="CustomShape 2"/>
          <p:cNvSpPr/>
          <p:nvPr/>
        </p:nvSpPr>
        <p:spPr>
          <a:xfrm>
            <a:off x="1067760" y="1261800"/>
            <a:ext cx="7070760" cy="5197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  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  </a:t>
            </a:r>
            <a:r>
              <a:rPr b="1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Nodig voor: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Opnemen van vocalen en externe instrumenten (Gitaar, fluit, etc.)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Typen Microfoons (meest gebruikte):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Dynamische microfoons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840">
              <a:lnSpc>
                <a:spcPct val="9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Live (luide) zang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840">
              <a:lnSpc>
                <a:spcPct val="9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Spraakopnames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Condensator microfoons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840">
              <a:lnSpc>
                <a:spcPct val="9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Gevoelig waardoor gedetailleerde en heldere opnames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840">
              <a:lnSpc>
                <a:spcPct val="90000"/>
              </a:lnSpc>
              <a:buClr>
                <a:srgbClr val="000000"/>
              </a:buClr>
              <a:buFont typeface="Courier New"/>
              <a:buChar char="o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Heeft stroom nodig (fantoomvoeding)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3"/>
          <p:cNvSpPr/>
          <p:nvPr/>
        </p:nvSpPr>
        <p:spPr>
          <a:xfrm>
            <a:off x="3348000" y="105480"/>
            <a:ext cx="2736000" cy="70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78" name="CustomShape 4"/>
          <p:cNvSpPr/>
          <p:nvPr/>
        </p:nvSpPr>
        <p:spPr>
          <a:xfrm>
            <a:off x="3348000" y="140040"/>
            <a:ext cx="272304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 algn="ctr">
              <a:lnSpc>
                <a:spcPct val="9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Microfoon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7" dur="indefinite" restart="never" nodeType="tmRoot">
          <p:childTnLst>
            <p:seq>
              <p:cTn id="68" dur="indefinite" nodeType="mainSeq"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1084680" y="1772640"/>
            <a:ext cx="7104240" cy="301320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80" name="CustomShape 2"/>
          <p:cNvSpPr/>
          <p:nvPr/>
        </p:nvSpPr>
        <p:spPr>
          <a:xfrm>
            <a:off x="1084680" y="1919880"/>
            <a:ext cx="7070760" cy="271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Gebruik condensator microfoon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Schaf misschien eerst goedkope “Chinese” microfoon aan om te experimenteren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Schaf eventueel ploffilter aan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3"/>
          <p:cNvSpPr/>
          <p:nvPr/>
        </p:nvSpPr>
        <p:spPr>
          <a:xfrm>
            <a:off x="2915640" y="105480"/>
            <a:ext cx="4104000" cy="70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82" name="CustomShape 4"/>
          <p:cNvSpPr/>
          <p:nvPr/>
        </p:nvSpPr>
        <p:spPr>
          <a:xfrm>
            <a:off x="2915640" y="140040"/>
            <a:ext cx="408456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 algn="ctr">
              <a:lnSpc>
                <a:spcPct val="9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Let op: Microfoon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5" dur="indefinite" restart="never" nodeType="tmRoot">
          <p:childTnLst>
            <p:seq>
              <p:cTn id="76" dur="indefinite" nodeType="mainSeq">
                <p:childTnLst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" dur="1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2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251640" y="0"/>
            <a:ext cx="8568720" cy="70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84" name="CustomShape 2"/>
          <p:cNvSpPr/>
          <p:nvPr/>
        </p:nvSpPr>
        <p:spPr>
          <a:xfrm>
            <a:off x="251640" y="34560"/>
            <a:ext cx="852804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 algn="ctr">
              <a:lnSpc>
                <a:spcPct val="9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Chinese microfoon b.v. bij www.amazon.de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5" name="Picture 3" descr=""/>
          <p:cNvPicPr/>
          <p:nvPr/>
        </p:nvPicPr>
        <p:blipFill>
          <a:blip r:embed="rId1"/>
          <a:stretch/>
        </p:blipFill>
        <p:spPr>
          <a:xfrm>
            <a:off x="2699640" y="901800"/>
            <a:ext cx="3384000" cy="5655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84" dur="indefinite" restart="never" nodeType="tmRoot">
          <p:childTnLst>
            <p:seq>
              <p:cTn id="8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1119240" y="1556640"/>
            <a:ext cx="6802200" cy="482400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87" name="CustomShape 2"/>
          <p:cNvSpPr/>
          <p:nvPr/>
        </p:nvSpPr>
        <p:spPr>
          <a:xfrm>
            <a:off x="1119240" y="1792440"/>
            <a:ext cx="6770160" cy="4353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  </a:t>
            </a:r>
            <a:r>
              <a:rPr b="1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Nodig :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Voor ruimtes die geen akoestische behandeling hebben ontvangen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  </a:t>
            </a:r>
            <a:r>
              <a:rPr b="1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Resultaat: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Adsorbeert bepaalde frequenties die reflecteren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Reduceert natuurlijke galm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2123640" y="151200"/>
            <a:ext cx="3987000" cy="70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89" name="CustomShape 4"/>
          <p:cNvSpPr/>
          <p:nvPr/>
        </p:nvSpPr>
        <p:spPr>
          <a:xfrm>
            <a:off x="2123640" y="185760"/>
            <a:ext cx="396792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 algn="ctr">
              <a:lnSpc>
                <a:spcPct val="9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Reflectiefilter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6" dur="indefinite" restart="never" nodeType="tmRoot">
          <p:childTnLst>
            <p:seq>
              <p:cTn id="87" dur="indefinite" nodeType="mainSeq">
                <p:childTnLst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2" dur="1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3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1141920" y="2205000"/>
            <a:ext cx="6802200" cy="266400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91" name="CustomShape 2"/>
          <p:cNvSpPr/>
          <p:nvPr/>
        </p:nvSpPr>
        <p:spPr>
          <a:xfrm>
            <a:off x="1141920" y="2334960"/>
            <a:ext cx="6770160" cy="240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  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Prijs!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Gebruik stevige standaard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Opgehangen deken werkt soms ook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CustomShape 3"/>
          <p:cNvSpPr/>
          <p:nvPr/>
        </p:nvSpPr>
        <p:spPr>
          <a:xfrm>
            <a:off x="1547640" y="151200"/>
            <a:ext cx="5040360" cy="70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93" name="CustomShape 4"/>
          <p:cNvSpPr/>
          <p:nvPr/>
        </p:nvSpPr>
        <p:spPr>
          <a:xfrm>
            <a:off x="1547640" y="185760"/>
            <a:ext cx="501624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 algn="ctr">
              <a:lnSpc>
                <a:spcPct val="9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Let op: Reflectiefilter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5" dur="indefinite" restart="never" nodeType="tmRoot">
          <p:childTnLst>
            <p:seq>
              <p:cTn id="96" dur="indefinite" nodeType="mainSeq">
                <p:childTnLst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1" dur="1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2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926280" y="3141000"/>
            <a:ext cx="7344360" cy="70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95" name="CustomShape 2"/>
          <p:cNvSpPr/>
          <p:nvPr/>
        </p:nvSpPr>
        <p:spPr>
          <a:xfrm>
            <a:off x="1077840" y="3168360"/>
            <a:ext cx="666288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 algn="ctr">
              <a:lnSpc>
                <a:spcPct val="10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</a:t>
            </a: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Budgetopstelling tentoongesteld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4" dur="indefinite" restart="never" nodeType="tmRoot">
          <p:childTnLst>
            <p:seq>
              <p:cTn id="10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1131480" y="116640"/>
            <a:ext cx="6802200" cy="172800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97" name="CustomShape 2"/>
          <p:cNvSpPr/>
          <p:nvPr/>
        </p:nvSpPr>
        <p:spPr>
          <a:xfrm>
            <a:off x="1131480" y="200880"/>
            <a:ext cx="6770160" cy="155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 algn="ctr">
              <a:lnSpc>
                <a:spcPct val="9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Audio Interface: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Tascam US-2x2 USB,   €115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8" name="Afbeelding 2" descr=""/>
          <p:cNvPicPr/>
          <p:nvPr/>
        </p:nvPicPr>
        <p:blipFill>
          <a:blip r:embed="rId1"/>
          <a:stretch/>
        </p:blipFill>
        <p:spPr>
          <a:xfrm>
            <a:off x="9000" y="1919880"/>
            <a:ext cx="4824000" cy="482400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99" name="CustomShape 3"/>
          <p:cNvSpPr/>
          <p:nvPr/>
        </p:nvSpPr>
        <p:spPr>
          <a:xfrm>
            <a:off x="4890960" y="2346480"/>
            <a:ext cx="4221720" cy="266400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00" name="CustomShape 4"/>
          <p:cNvSpPr/>
          <p:nvPr/>
        </p:nvSpPr>
        <p:spPr>
          <a:xfrm>
            <a:off x="4890960" y="2476440"/>
            <a:ext cx="4201920" cy="240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  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</a:t>
            </a:r>
            <a:r>
              <a:rPr b="1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Meegeleverde software: 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Ableton Live 9 Lite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Sonar X3 LE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6" dur="indefinite" restart="never" nodeType="tmRoot">
          <p:childTnLst>
            <p:seq>
              <p:cTn id="107" dur="indefinite" nodeType="mainSeq">
                <p:childTnLst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2" dur="1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3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4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755640" y="116640"/>
            <a:ext cx="7560360" cy="172800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02" name="CustomShape 2"/>
          <p:cNvSpPr/>
          <p:nvPr/>
        </p:nvSpPr>
        <p:spPr>
          <a:xfrm>
            <a:off x="755640" y="200880"/>
            <a:ext cx="7524720" cy="155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 algn="ctr">
              <a:lnSpc>
                <a:spcPct val="9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Midi Keyboard: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Nektar LX61+ Impact USB,   €169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3"/>
          <p:cNvSpPr/>
          <p:nvPr/>
        </p:nvSpPr>
        <p:spPr>
          <a:xfrm>
            <a:off x="4890960" y="2346480"/>
            <a:ext cx="4221720" cy="230652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04" name="CustomShape 4"/>
          <p:cNvSpPr/>
          <p:nvPr/>
        </p:nvSpPr>
        <p:spPr>
          <a:xfrm>
            <a:off x="4890960" y="2459160"/>
            <a:ext cx="4201920" cy="208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  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</a:t>
            </a:r>
            <a:r>
              <a:rPr b="1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Meegeleverde software: 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Bitwig 8-Track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" name="Afbeelding 3" descr=""/>
          <p:cNvPicPr/>
          <p:nvPr/>
        </p:nvPicPr>
        <p:blipFill>
          <a:blip r:embed="rId1"/>
          <a:stretch/>
        </p:blipFill>
        <p:spPr>
          <a:xfrm>
            <a:off x="13680" y="2133000"/>
            <a:ext cx="4716720" cy="47167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5" dur="indefinite" restart="never" nodeType="tmRoot">
          <p:childTnLst>
            <p:seq>
              <p:cTn id="116" dur="indefinite" nodeType="mainSeq">
                <p:childTnLst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1" dur="1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2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301680" y="457200"/>
            <a:ext cx="8686440" cy="8409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nl-NL" sz="3600" spc="-1" strike="noStrike" cap="all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Medium"/>
              </a:rPr>
              <a:t>Onderwerpen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Franklin Gothic Book"/>
            </a:endParaRPr>
          </a:p>
        </p:txBody>
      </p:sp>
      <p:sp>
        <p:nvSpPr>
          <p:cNvPr id="126" name="CustomShape 2"/>
          <p:cNvSpPr/>
          <p:nvPr/>
        </p:nvSpPr>
        <p:spPr>
          <a:xfrm>
            <a:off x="834480" y="1845000"/>
            <a:ext cx="7992360" cy="338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nl-N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Samenvatting Deel 1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000000"/>
              </a:buClr>
              <a:buFont typeface="Franklin Gothic Medium"/>
              <a:buAutoNum type="alphaLcParenR"/>
            </a:pPr>
            <a:r>
              <a:rPr b="1" lang="nl-N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Budget audio start setje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00280" indent="-342720">
              <a:lnSpc>
                <a:spcPct val="100000"/>
              </a:lnSpc>
              <a:buClr>
                <a:srgbClr val="000000"/>
              </a:buClr>
              <a:buFont typeface="Franklin Gothic Medium"/>
              <a:buAutoNum type="alphaLcParenR"/>
            </a:pPr>
            <a:r>
              <a:rPr b="1" lang="nl-N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Werking onderdelen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1" lang="nl-N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Internet: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840">
              <a:lnSpc>
                <a:spcPct val="100000"/>
              </a:lnSpc>
              <a:buClr>
                <a:srgbClr val="000000"/>
              </a:buClr>
              <a:buFont typeface="Franklin Gothic Medium"/>
              <a:buAutoNum type="alphaLcParenR"/>
            </a:pPr>
            <a:r>
              <a:rPr b="1" lang="nl-N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Gratis audio programma’s (DAW’s)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840">
              <a:lnSpc>
                <a:spcPct val="100000"/>
              </a:lnSpc>
              <a:buClr>
                <a:srgbClr val="000000"/>
              </a:buClr>
              <a:buFont typeface="Franklin Gothic Medium"/>
              <a:buAutoNum type="alphaLcParenR"/>
            </a:pPr>
            <a:r>
              <a:rPr b="1" lang="nl-N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Gratis virtuele (VST) instrumenten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456840">
              <a:lnSpc>
                <a:spcPct val="100000"/>
              </a:lnSpc>
              <a:buClr>
                <a:srgbClr val="000000"/>
              </a:buClr>
              <a:buFont typeface="Franklin Gothic Medium"/>
              <a:buAutoNum type="alphaLcParenR"/>
            </a:pPr>
            <a:r>
              <a:rPr b="1" lang="nl-N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Gratis VST Effecten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Franklin Gothic Medium"/>
              <a:buAutoNum type="arabicPeriod"/>
            </a:pPr>
            <a:r>
              <a:rPr b="1" lang="nl-N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Demonstratie bijgeleverde softwareprogramma’s DAWs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1131480" y="116640"/>
            <a:ext cx="6802200" cy="172800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07" name="CustomShape 2"/>
          <p:cNvSpPr/>
          <p:nvPr/>
        </p:nvSpPr>
        <p:spPr>
          <a:xfrm>
            <a:off x="1131480" y="200880"/>
            <a:ext cx="6770160" cy="155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 algn="ctr">
              <a:lnSpc>
                <a:spcPct val="9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Microfoon: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T-Bone SC400,   €55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8" name="Afbeelding 1" descr=""/>
          <p:cNvPicPr/>
          <p:nvPr/>
        </p:nvPicPr>
        <p:blipFill>
          <a:blip r:embed="rId1"/>
          <a:stretch/>
        </p:blipFill>
        <p:spPr>
          <a:xfrm>
            <a:off x="1907640" y="1969560"/>
            <a:ext cx="4968360" cy="4854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4" dur="indefinite" restart="never" nodeType="tmRoot">
          <p:childTnLst>
            <p:seq>
              <p:cTn id="12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1131480" y="116640"/>
            <a:ext cx="6802200" cy="172800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10" name="CustomShape 2"/>
          <p:cNvSpPr/>
          <p:nvPr/>
        </p:nvSpPr>
        <p:spPr>
          <a:xfrm>
            <a:off x="1131480" y="200880"/>
            <a:ext cx="6770160" cy="155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 algn="ctr">
              <a:lnSpc>
                <a:spcPct val="9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Reflectiefilter: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Devine RF 20,   €45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1" name="Afbeelding 2" descr=""/>
          <p:cNvPicPr/>
          <p:nvPr/>
        </p:nvPicPr>
        <p:blipFill>
          <a:blip r:embed="rId1"/>
          <a:stretch/>
        </p:blipFill>
        <p:spPr>
          <a:xfrm>
            <a:off x="2084400" y="1961280"/>
            <a:ext cx="4896360" cy="4896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26" dur="indefinite" restart="never" nodeType="tmRoot">
          <p:childTnLst>
            <p:seq>
              <p:cTn id="12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3204000" y="3368520"/>
            <a:ext cx="2155320" cy="70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13" name="CustomShape 2"/>
          <p:cNvSpPr/>
          <p:nvPr/>
        </p:nvSpPr>
        <p:spPr>
          <a:xfrm>
            <a:off x="3204000" y="3403080"/>
            <a:ext cx="214524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 algn="ctr">
              <a:lnSpc>
                <a:spcPct val="10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Internet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8" dur="indefinite" restart="never" nodeType="tmRoot">
          <p:childTnLst>
            <p:seq>
              <p:cTn id="12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1141920" y="2205000"/>
            <a:ext cx="6802200" cy="381600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15" name="CustomShape 2"/>
          <p:cNvSpPr/>
          <p:nvPr/>
        </p:nvSpPr>
        <p:spPr>
          <a:xfrm>
            <a:off x="1141920" y="2391120"/>
            <a:ext cx="6770160" cy="344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  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Gratis audioprogramma’s (Windows, Linux, Mac)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Gratis Virtuele Instrumenten (VSTI’s)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Gratis Virtuele Effecten (VST’s)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1547640" y="151200"/>
            <a:ext cx="6984360" cy="70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17" name="CustomShape 4"/>
          <p:cNvSpPr/>
          <p:nvPr/>
        </p:nvSpPr>
        <p:spPr>
          <a:xfrm>
            <a:off x="1547640" y="185760"/>
            <a:ext cx="695160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 algn="ctr">
              <a:lnSpc>
                <a:spcPct val="9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Wat is er gratis te halen op internet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0" dur="indefinite" restart="never" nodeType="tmRoot">
          <p:childTnLst>
            <p:seq>
              <p:cTn id="131" dur="indefinite" nodeType="mainSeq">
                <p:childTnLst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6" dur="1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7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8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1259640" y="1196640"/>
            <a:ext cx="6802200" cy="10443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19" name="CustomShape 2"/>
          <p:cNvSpPr/>
          <p:nvPr/>
        </p:nvSpPr>
        <p:spPr>
          <a:xfrm>
            <a:off x="1259640" y="1719000"/>
            <a:ext cx="6770160" cy="47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  </a:t>
            </a:r>
            <a:r>
              <a:rPr b="1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Tracktion 5 (Windows, Linux, Mac)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nl-NL" sz="20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Franklin Gothic Book"/>
                <a:hlinkClick r:id="rId1"/>
              </a:rPr>
              <a:t>https://</a:t>
            </a:r>
            <a:r>
              <a:rPr b="0" lang="nl-NL" sz="20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Franklin Gothic Book"/>
                <a:hlinkClick r:id="rId2"/>
              </a:rPr>
              <a:t>www.tracktion.com/products/t5-daw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1547640" y="151200"/>
            <a:ext cx="5976360" cy="70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21" name="CustomShape 4"/>
          <p:cNvSpPr/>
          <p:nvPr/>
        </p:nvSpPr>
        <p:spPr>
          <a:xfrm>
            <a:off x="1547640" y="185760"/>
            <a:ext cx="594792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 algn="ctr">
              <a:lnSpc>
                <a:spcPct val="9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Gratis audioprogramma’s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2" name="Picture 2" descr=""/>
          <p:cNvPicPr/>
          <p:nvPr/>
        </p:nvPicPr>
        <p:blipFill>
          <a:blip r:embed="rId3"/>
          <a:stretch/>
        </p:blipFill>
        <p:spPr>
          <a:xfrm>
            <a:off x="836280" y="2190600"/>
            <a:ext cx="7651440" cy="4615920"/>
          </a:xfrm>
          <a:prstGeom prst="rect">
            <a:avLst/>
          </a:prstGeom>
          <a:ln>
            <a:noFill/>
          </a:ln>
        </p:spPr>
      </p:pic>
      <p:sp>
        <p:nvSpPr>
          <p:cNvPr id="223" name="CustomShape 5"/>
          <p:cNvSpPr/>
          <p:nvPr/>
        </p:nvSpPr>
        <p:spPr>
          <a:xfrm>
            <a:off x="3168000" y="3933000"/>
            <a:ext cx="2736000" cy="1461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Plus: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- Uitgebreid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Min: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Windows 10?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9" dur="indefinite" restart="never" nodeType="tmRoot">
          <p:childTnLst>
            <p:seq>
              <p:cTn id="140" dur="indefinite" nodeType="mainSeq">
                <p:childTnLst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5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6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1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2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3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2" descr=""/>
          <p:cNvPicPr/>
          <p:nvPr/>
        </p:nvPicPr>
        <p:blipFill>
          <a:blip r:embed="rId1"/>
          <a:stretch/>
        </p:blipFill>
        <p:spPr>
          <a:xfrm>
            <a:off x="971640" y="2562120"/>
            <a:ext cx="7600680" cy="4295520"/>
          </a:xfrm>
          <a:prstGeom prst="rect">
            <a:avLst/>
          </a:prstGeom>
          <a:ln>
            <a:noFill/>
          </a:ln>
        </p:spPr>
      </p:pic>
      <p:sp>
        <p:nvSpPr>
          <p:cNvPr id="225" name="CustomShape 1"/>
          <p:cNvSpPr/>
          <p:nvPr/>
        </p:nvSpPr>
        <p:spPr>
          <a:xfrm>
            <a:off x="0" y="1052640"/>
            <a:ext cx="9143640" cy="150912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26" name="CustomShape 2"/>
          <p:cNvSpPr/>
          <p:nvPr/>
        </p:nvSpPr>
        <p:spPr>
          <a:xfrm>
            <a:off x="0" y="1807560"/>
            <a:ext cx="9100440" cy="680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  </a:t>
            </a:r>
            <a:r>
              <a:rPr b="1" lang="nl-N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Presonus Studio One 3 Prime  (Windows, Mac)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nl-NL" sz="24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Franklin Gothic Book"/>
                <a:hlinkClick r:id="rId2"/>
              </a:rPr>
              <a:t>http://</a:t>
            </a:r>
            <a:r>
              <a:rPr b="0" lang="nl-NL" sz="24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Franklin Gothic Book"/>
                <a:hlinkClick r:id="rId3"/>
              </a:rPr>
              <a:t>www.presonus.com/press/press-releases/Studio-One-3-Prime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3"/>
          <p:cNvSpPr/>
          <p:nvPr/>
        </p:nvSpPr>
        <p:spPr>
          <a:xfrm>
            <a:off x="1547640" y="151200"/>
            <a:ext cx="5976360" cy="70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28" name="CustomShape 4"/>
          <p:cNvSpPr/>
          <p:nvPr/>
        </p:nvSpPr>
        <p:spPr>
          <a:xfrm>
            <a:off x="1547640" y="185760"/>
            <a:ext cx="594792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 algn="ctr">
              <a:lnSpc>
                <a:spcPct val="9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Gratis audioprogramma’s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CustomShape 5"/>
          <p:cNvSpPr/>
          <p:nvPr/>
        </p:nvSpPr>
        <p:spPr>
          <a:xfrm>
            <a:off x="2339640" y="3429000"/>
            <a:ext cx="2736000" cy="201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Plus: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- Geavanceerde DAW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Min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Geen externe VST’s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Gelimiteerd aantal tracks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4" dur="indefinite" restart="never" nodeType="tmRoot">
          <p:childTnLst>
            <p:seq>
              <p:cTn id="155" dur="indefinite" nodeType="mainSeq">
                <p:childTnLst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0" dur="1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1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2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7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8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3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4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5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2" descr=""/>
          <p:cNvPicPr/>
          <p:nvPr/>
        </p:nvPicPr>
        <p:blipFill>
          <a:blip r:embed="rId1"/>
          <a:stretch/>
        </p:blipFill>
        <p:spPr>
          <a:xfrm>
            <a:off x="971640" y="2403720"/>
            <a:ext cx="7590960" cy="4438440"/>
          </a:xfrm>
          <a:prstGeom prst="rect">
            <a:avLst/>
          </a:prstGeom>
          <a:ln>
            <a:noFill/>
          </a:ln>
        </p:spPr>
      </p:pic>
      <p:sp>
        <p:nvSpPr>
          <p:cNvPr id="231" name="CustomShape 1"/>
          <p:cNvSpPr/>
          <p:nvPr/>
        </p:nvSpPr>
        <p:spPr>
          <a:xfrm>
            <a:off x="1259640" y="1052640"/>
            <a:ext cx="6802200" cy="12236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32" name="CustomShape 2"/>
          <p:cNvSpPr/>
          <p:nvPr/>
        </p:nvSpPr>
        <p:spPr>
          <a:xfrm>
            <a:off x="1259640" y="1664640"/>
            <a:ext cx="6770160" cy="55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  </a:t>
            </a:r>
            <a:r>
              <a:rPr b="1" lang="nl-N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Ardour (Windows, Linux, Mac)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nl-NL" sz="24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Franklin Gothic Book"/>
                <a:hlinkClick r:id="rId2"/>
              </a:rPr>
              <a:t>https://ardour.org</a:t>
            </a:r>
            <a:r>
              <a:rPr b="0" lang="nl-NL" sz="24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Franklin Gothic Book"/>
                <a:hlinkClick r:id="rId3"/>
              </a:rPr>
              <a:t>/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3"/>
          <p:cNvSpPr/>
          <p:nvPr/>
        </p:nvSpPr>
        <p:spPr>
          <a:xfrm>
            <a:off x="1547640" y="151200"/>
            <a:ext cx="5976360" cy="70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34" name="CustomShape 4"/>
          <p:cNvSpPr/>
          <p:nvPr/>
        </p:nvSpPr>
        <p:spPr>
          <a:xfrm>
            <a:off x="1547640" y="185760"/>
            <a:ext cx="594792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 algn="ctr">
              <a:lnSpc>
                <a:spcPct val="9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Gratis audioprogramma’s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5"/>
          <p:cNvSpPr/>
          <p:nvPr/>
        </p:nvSpPr>
        <p:spPr>
          <a:xfrm>
            <a:off x="3127320" y="3141000"/>
            <a:ext cx="2736000" cy="201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Plus: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Uitgebreid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Open Source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Min: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Weinig VST’s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Open Source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6" dur="indefinite" restart="never" nodeType="tmRoot">
          <p:childTnLst>
            <p:seq>
              <p:cTn id="177" dur="indefinite" nodeType="mainSeq">
                <p:childTnLst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2"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4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9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0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1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2" descr=""/>
          <p:cNvPicPr/>
          <p:nvPr/>
        </p:nvPicPr>
        <p:blipFill>
          <a:blip r:embed="rId1"/>
          <a:stretch/>
        </p:blipFill>
        <p:spPr>
          <a:xfrm>
            <a:off x="1053720" y="2421000"/>
            <a:ext cx="7007040" cy="4436640"/>
          </a:xfrm>
          <a:prstGeom prst="rect">
            <a:avLst/>
          </a:prstGeom>
          <a:ln>
            <a:noFill/>
          </a:ln>
        </p:spPr>
      </p:pic>
      <p:sp>
        <p:nvSpPr>
          <p:cNvPr id="237" name="CustomShape 1"/>
          <p:cNvSpPr/>
          <p:nvPr/>
        </p:nvSpPr>
        <p:spPr>
          <a:xfrm>
            <a:off x="1259640" y="1052640"/>
            <a:ext cx="6802200" cy="12236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38" name="CustomShape 2"/>
          <p:cNvSpPr/>
          <p:nvPr/>
        </p:nvSpPr>
        <p:spPr>
          <a:xfrm>
            <a:off x="1259640" y="1664640"/>
            <a:ext cx="6770160" cy="55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  </a:t>
            </a:r>
            <a:r>
              <a:rPr b="1" lang="nl-N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Reaper (Windows, Linux, Mac)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nl-NL" sz="24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Franklin Gothic Book"/>
                <a:hlinkClick r:id="rId2"/>
              </a:rPr>
              <a:t>http://www.reaper.fm</a:t>
            </a:r>
            <a:r>
              <a:rPr b="0" lang="nl-NL" sz="24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Franklin Gothic Book"/>
                <a:hlinkClick r:id="rId3"/>
              </a:rPr>
              <a:t>/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1547640" y="151200"/>
            <a:ext cx="5976360" cy="70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40" name="CustomShape 4"/>
          <p:cNvSpPr/>
          <p:nvPr/>
        </p:nvSpPr>
        <p:spPr>
          <a:xfrm>
            <a:off x="1547640" y="185760"/>
            <a:ext cx="594792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 algn="ctr">
              <a:lnSpc>
                <a:spcPct val="9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Gratis audioprogramma’s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5"/>
          <p:cNvSpPr/>
          <p:nvPr/>
        </p:nvSpPr>
        <p:spPr>
          <a:xfrm>
            <a:off x="3127320" y="3141000"/>
            <a:ext cx="2736000" cy="2559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Plus: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Zeer uitgebreid …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Wordt in studio’s gebruikt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Min: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Weinig VST instrumenten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Niet echt gratis …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2" dur="indefinite" restart="never" nodeType="tmRoot">
          <p:childTnLst>
            <p:seq>
              <p:cTn id="193" dur="indefinite" nodeType="mainSeq">
                <p:childTnLst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8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9" dur="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4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05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6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1259640" y="1052640"/>
            <a:ext cx="6802200" cy="12236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43" name="CustomShape 2"/>
          <p:cNvSpPr/>
          <p:nvPr/>
        </p:nvSpPr>
        <p:spPr>
          <a:xfrm>
            <a:off x="1259640" y="1664640"/>
            <a:ext cx="6770160" cy="55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  </a:t>
            </a:r>
            <a:r>
              <a:rPr b="1" lang="nl-N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Audacity  (Windows, Linux, Mac)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nl-NL" sz="24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Franklin Gothic Book"/>
                <a:hlinkClick r:id="rId1"/>
              </a:rPr>
              <a:t>http://www.audacityteam.org/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1547640" y="151200"/>
            <a:ext cx="5976360" cy="70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45" name="CustomShape 4"/>
          <p:cNvSpPr/>
          <p:nvPr/>
        </p:nvSpPr>
        <p:spPr>
          <a:xfrm>
            <a:off x="1547640" y="185760"/>
            <a:ext cx="594792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 algn="ctr">
              <a:lnSpc>
                <a:spcPct val="9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Gratis audioprogramma’s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6" name="Picture 3" descr=""/>
          <p:cNvPicPr/>
          <p:nvPr/>
        </p:nvPicPr>
        <p:blipFill>
          <a:blip r:embed="rId2"/>
          <a:stretch/>
        </p:blipFill>
        <p:spPr>
          <a:xfrm>
            <a:off x="2145240" y="2449440"/>
            <a:ext cx="5069520" cy="4289040"/>
          </a:xfrm>
          <a:prstGeom prst="rect">
            <a:avLst/>
          </a:prstGeom>
          <a:ln>
            <a:noFill/>
          </a:ln>
        </p:spPr>
      </p:pic>
      <p:sp>
        <p:nvSpPr>
          <p:cNvPr id="247" name="CustomShape 5"/>
          <p:cNvSpPr/>
          <p:nvPr/>
        </p:nvSpPr>
        <p:spPr>
          <a:xfrm>
            <a:off x="3168000" y="3933000"/>
            <a:ext cx="2736000" cy="201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Plus: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- Nederlands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Min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Geen MIDI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Destructieve editing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DOS uiterlijk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07" dur="indefinite" restart="never" nodeType="tmRoot">
          <p:childTnLst>
            <p:seq>
              <p:cTn id="208" dur="indefinite" nodeType="mainSeq">
                <p:childTnLst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9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0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1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2" descr=""/>
          <p:cNvPicPr/>
          <p:nvPr/>
        </p:nvPicPr>
        <p:blipFill>
          <a:blip r:embed="rId1"/>
          <a:stretch/>
        </p:blipFill>
        <p:spPr>
          <a:xfrm>
            <a:off x="1930320" y="2562120"/>
            <a:ext cx="5428800" cy="4295520"/>
          </a:xfrm>
          <a:prstGeom prst="rect">
            <a:avLst/>
          </a:prstGeom>
          <a:ln>
            <a:noFill/>
          </a:ln>
        </p:spPr>
      </p:pic>
      <p:sp>
        <p:nvSpPr>
          <p:cNvPr id="249" name="CustomShape 1"/>
          <p:cNvSpPr/>
          <p:nvPr/>
        </p:nvSpPr>
        <p:spPr>
          <a:xfrm>
            <a:off x="1259640" y="1052640"/>
            <a:ext cx="6802200" cy="12236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50" name="CustomShape 2"/>
          <p:cNvSpPr/>
          <p:nvPr/>
        </p:nvSpPr>
        <p:spPr>
          <a:xfrm>
            <a:off x="1259640" y="1664640"/>
            <a:ext cx="6770160" cy="55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  </a:t>
            </a:r>
            <a:r>
              <a:rPr b="1" lang="nl-NL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Soundtrap (Browser)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0" lang="nl-NL" sz="24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Franklin Gothic Book"/>
                <a:hlinkClick r:id="rId2"/>
              </a:rPr>
              <a:t>https://</a:t>
            </a:r>
            <a:r>
              <a:rPr b="0" lang="nl-NL" sz="24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Franklin Gothic Book"/>
                <a:hlinkClick r:id="rId3"/>
              </a:rPr>
              <a:t>www.soundtrap.com/pricing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1547640" y="151200"/>
            <a:ext cx="5976360" cy="70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52" name="CustomShape 4"/>
          <p:cNvSpPr/>
          <p:nvPr/>
        </p:nvSpPr>
        <p:spPr>
          <a:xfrm>
            <a:off x="1547640" y="185760"/>
            <a:ext cx="594792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 algn="ctr">
              <a:lnSpc>
                <a:spcPct val="9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Gratis audioprogramma’s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5"/>
          <p:cNvSpPr/>
          <p:nvPr/>
        </p:nvSpPr>
        <p:spPr>
          <a:xfrm>
            <a:off x="3127320" y="3141000"/>
            <a:ext cx="2736000" cy="2284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Plus: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Browser, muziek op elke locatie 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Collaboratie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Min: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Geen externe VST’s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StarSymbol"/>
              <a:buChar char="-"/>
            </a:pPr>
            <a:r>
              <a:rPr b="0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Gratis versie beperkt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22" dur="indefinite" restart="never" nodeType="tmRoot">
          <p:childTnLst>
            <p:seq>
              <p:cTn id="223" dur="indefinite" nodeType="mainSeq">
                <p:childTnLst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8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9" dur="5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4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5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6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2393280" y="3069000"/>
            <a:ext cx="4626720" cy="70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28" name="CustomShape 2"/>
          <p:cNvSpPr/>
          <p:nvPr/>
        </p:nvSpPr>
        <p:spPr>
          <a:xfrm>
            <a:off x="2421360" y="3103560"/>
            <a:ext cx="457020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 algn="ctr">
              <a:lnSpc>
                <a:spcPct val="9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Samenvatting Deel 1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1547640" y="151200"/>
            <a:ext cx="5976360" cy="70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55" name="CustomShape 2"/>
          <p:cNvSpPr/>
          <p:nvPr/>
        </p:nvSpPr>
        <p:spPr>
          <a:xfrm>
            <a:off x="1547640" y="185760"/>
            <a:ext cx="594792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 algn="ctr">
              <a:lnSpc>
                <a:spcPct val="9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Gratis VST’s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3"/>
          <p:cNvSpPr/>
          <p:nvPr/>
        </p:nvSpPr>
        <p:spPr>
          <a:xfrm>
            <a:off x="755640" y="1412640"/>
            <a:ext cx="7416360" cy="3107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Locaties: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NL" sz="18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Franklin Gothic Book"/>
                <a:hlinkClick r:id="rId1"/>
              </a:rPr>
              <a:t>http://bedroomproducersblog.com/free-vst-plugins</a:t>
            </a:r>
            <a:r>
              <a:rPr b="0" lang="nl-NL" sz="18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Franklin Gothic Book"/>
                <a:hlinkClick r:id="rId2"/>
              </a:rPr>
              <a:t>/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NL" sz="18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Franklin Gothic Book"/>
                <a:hlinkClick r:id="rId3"/>
              </a:rPr>
              <a:t>http://bedroomproducersblog.com/2015/02/26/free-resources-for-music-producers</a:t>
            </a:r>
            <a:r>
              <a:rPr b="0" lang="nl-NL" sz="18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Franklin Gothic Book"/>
                <a:hlinkClick r:id="rId4"/>
              </a:rPr>
              <a:t>/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NL" sz="18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Franklin Gothic Book"/>
                <a:hlinkClick r:id="rId5"/>
              </a:rPr>
              <a:t>http://</a:t>
            </a:r>
            <a:r>
              <a:rPr b="0" lang="nl-NL" sz="18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Franklin Gothic Book"/>
                <a:hlinkClick r:id="rId6"/>
              </a:rPr>
              <a:t>www.vstplanet.com/Instruments/VST_Piano.htm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NL" sz="18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Franklin Gothic Book"/>
                <a:hlinkClick r:id="rId7"/>
              </a:rPr>
              <a:t>http://</a:t>
            </a:r>
            <a:r>
              <a:rPr b="0" lang="nl-NL" sz="18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Franklin Gothic Book"/>
                <a:hlinkClick r:id="rId8"/>
              </a:rPr>
              <a:t>www.vst4free.com/index.php?plug-ins=Piano/Strings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7" dur="indefinite" restart="never" nodeType="tmRoot">
          <p:childTnLst>
            <p:seq>
              <p:cTn id="238" dur="indefinite" nodeType="mainSeq">
                <p:childTnLst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3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4" dur="5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ustomShape 1"/>
          <p:cNvSpPr/>
          <p:nvPr/>
        </p:nvSpPr>
        <p:spPr>
          <a:xfrm>
            <a:off x="1547640" y="151200"/>
            <a:ext cx="5976360" cy="70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547640" y="185760"/>
            <a:ext cx="594792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 algn="ctr">
              <a:lnSpc>
                <a:spcPct val="9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Gratis VST’s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3"/>
          <p:cNvSpPr/>
          <p:nvPr/>
        </p:nvSpPr>
        <p:spPr>
          <a:xfrm>
            <a:off x="755640" y="1412640"/>
            <a:ext cx="7416360" cy="447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Bass gitaar: Ample Bass P Lite II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NL" sz="18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Franklin Gothic Book"/>
                <a:hlinkClick r:id="rId1"/>
              </a:rPr>
              <a:t>http://bedroomproducersblog.com/2016/05/05/ample-bass-p-lite-ii</a:t>
            </a:r>
            <a:r>
              <a:rPr b="0" lang="nl-NL" sz="18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Franklin Gothic Book"/>
                <a:hlinkClick r:id="rId2"/>
              </a:rPr>
              <a:t>/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Drums: MTPower Drumkit2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NL" sz="18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Franklin Gothic Book"/>
                <a:hlinkClick r:id="rId3"/>
              </a:rPr>
              <a:t>http://</a:t>
            </a:r>
            <a:r>
              <a:rPr b="0" lang="nl-NL" sz="18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Franklin Gothic Book"/>
                <a:hlinkClick r:id="rId4"/>
              </a:rPr>
              <a:t>www.powerdrumkit.com/download76187.php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Geluidsmodule: UVI Workstation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NL" sz="18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Franklin Gothic Book"/>
                <a:hlinkClick r:id="rId5"/>
              </a:rPr>
              <a:t>https://</a:t>
            </a:r>
            <a:r>
              <a:rPr b="0" lang="nl-NL" sz="18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Franklin Gothic Book"/>
                <a:hlinkClick r:id="rId6"/>
              </a:rPr>
              <a:t>www.uvi.net/en/software/uvi-workstation.html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Strings: Strings One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NL" sz="18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Franklin Gothic Book"/>
                <a:hlinkClick r:id="rId7"/>
              </a:rPr>
              <a:t>https://</a:t>
            </a:r>
            <a:r>
              <a:rPr b="0" lang="nl-NL" sz="18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Franklin Gothic Book"/>
                <a:hlinkClick r:id="rId8"/>
              </a:rPr>
              <a:t>www.kvraudio.com/product/orchestral-strings-one-by-sound-magic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nl-NL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Piano: City Piano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nl-NL" sz="18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Franklin Gothic Book"/>
                <a:hlinkClick r:id="rId9"/>
              </a:rPr>
              <a:t>http://</a:t>
            </a:r>
            <a:r>
              <a:rPr b="0" lang="nl-NL" sz="1800" spc="-1" strike="noStrike" u="sng">
                <a:solidFill>
                  <a:srgbClr val="ad1f1f"/>
                </a:solidFill>
                <a:uFill>
                  <a:solidFill>
                    <a:srgbClr val="ffffff"/>
                  </a:solidFill>
                </a:uFill>
                <a:latin typeface="Franklin Gothic Book"/>
                <a:hlinkClick r:id="rId10"/>
              </a:rPr>
              <a:t>www.vst4free.com/free_vst.php?plugin=City_Piano&amp;id=2293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45" dur="indefinite" restart="never" nodeType="tmRoot">
          <p:childTnLst>
            <p:seq>
              <p:cTn id="246" dur="indefinite" nodeType="mainSeq">
                <p:childTnLst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1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2" dur="5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/>
          <p:nvPr/>
        </p:nvSpPr>
        <p:spPr>
          <a:xfrm>
            <a:off x="2051640" y="2205000"/>
            <a:ext cx="4725720" cy="266400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61" name="CustomShape 2"/>
          <p:cNvSpPr/>
          <p:nvPr/>
        </p:nvSpPr>
        <p:spPr>
          <a:xfrm>
            <a:off x="2051640" y="2334960"/>
            <a:ext cx="4703400" cy="240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  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Ableton Live 9 Lite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Sonar X3 LE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Bitwig 8-Track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3"/>
          <p:cNvSpPr/>
          <p:nvPr/>
        </p:nvSpPr>
        <p:spPr>
          <a:xfrm>
            <a:off x="251640" y="151200"/>
            <a:ext cx="8892000" cy="70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63" name="CustomShape 4"/>
          <p:cNvSpPr/>
          <p:nvPr/>
        </p:nvSpPr>
        <p:spPr>
          <a:xfrm>
            <a:off x="251640" y="185760"/>
            <a:ext cx="885024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 algn="ctr">
              <a:lnSpc>
                <a:spcPct val="9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Bijgeleverde Audioprogramma’s budget setje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3" dur="indefinite" restart="never" nodeType="tmRoot">
          <p:childTnLst>
            <p:seq>
              <p:cTn id="254" dur="indefinite" nodeType="mainSeq">
                <p:childTnLst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9" dur="1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60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1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1295640" y="3141000"/>
            <a:ext cx="6234480" cy="70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65" name="CustomShape 2"/>
          <p:cNvSpPr/>
          <p:nvPr/>
        </p:nvSpPr>
        <p:spPr>
          <a:xfrm>
            <a:off x="1295640" y="3175560"/>
            <a:ext cx="659484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>
              <a:lnSpc>
                <a:spcPct val="10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Demonstratie budgetopstelling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2555640" y="205560"/>
            <a:ext cx="3528000" cy="70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30" name="CustomShape 2"/>
          <p:cNvSpPr/>
          <p:nvPr/>
        </p:nvSpPr>
        <p:spPr>
          <a:xfrm>
            <a:off x="2577240" y="240120"/>
            <a:ext cx="348516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 algn="ctr">
              <a:lnSpc>
                <a:spcPct val="9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Is het duur?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355680" y="1260360"/>
            <a:ext cx="8497800" cy="23853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32" name="CustomShape 4"/>
          <p:cNvSpPr/>
          <p:nvPr/>
        </p:nvSpPr>
        <p:spPr>
          <a:xfrm>
            <a:off x="407160" y="1377000"/>
            <a:ext cx="8394480" cy="215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>
              <a:lnSpc>
                <a:spcPct val="90000"/>
              </a:lnSpc>
            </a:pPr>
            <a:r>
              <a:rPr b="1" lang="nl-NL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Voorbeeld: Starten met Digitale fotografie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nl-NL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Eenvoudig  instapmodel camera: 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5"/>
          <p:cNvSpPr/>
          <p:nvPr/>
        </p:nvSpPr>
        <p:spPr>
          <a:xfrm>
            <a:off x="355680" y="1196640"/>
            <a:ext cx="8497800" cy="23853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34" name="CustomShape 6"/>
          <p:cNvSpPr/>
          <p:nvPr/>
        </p:nvSpPr>
        <p:spPr>
          <a:xfrm>
            <a:off x="407160" y="1313280"/>
            <a:ext cx="8394480" cy="215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nl-NL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Voorbeeld: Starten met Digitale Fotografie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nl-NL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Eenvoudig  instapmodel camera:   €350  -  €450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nl-NL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Instapmodel spiegelreflex camera:   €650  -  €850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nl-NL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Accessoires (lenzen, flits, tassen, etc.):   €400  -  €2000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nl-NL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(software buiten beschouwing gelaten)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7"/>
          <p:cNvSpPr/>
          <p:nvPr/>
        </p:nvSpPr>
        <p:spPr>
          <a:xfrm>
            <a:off x="355680" y="4140720"/>
            <a:ext cx="8497800" cy="23853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36" name="CustomShape 8"/>
          <p:cNvSpPr/>
          <p:nvPr/>
        </p:nvSpPr>
        <p:spPr>
          <a:xfrm>
            <a:off x="407160" y="4257360"/>
            <a:ext cx="8394480" cy="215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>
              <a:lnSpc>
                <a:spcPct val="90000"/>
              </a:lnSpc>
            </a:pPr>
            <a:r>
              <a:rPr b="1" lang="nl-NL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Voorbeeld: Starten met Digitale fotografie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nl-NL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Eenvoudig  instapmodel camera: 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9"/>
          <p:cNvSpPr/>
          <p:nvPr/>
        </p:nvSpPr>
        <p:spPr>
          <a:xfrm>
            <a:off x="355680" y="4077000"/>
            <a:ext cx="8497800" cy="23853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38" name="CustomShape 10"/>
          <p:cNvSpPr/>
          <p:nvPr/>
        </p:nvSpPr>
        <p:spPr>
          <a:xfrm>
            <a:off x="407160" y="4193640"/>
            <a:ext cx="8394480" cy="215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nl-NL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Voorbeeld: Starten met Digitale Muziek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nl-NL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Totale kosten:   €200  -  €400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1" lang="nl-NL" sz="19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(inclusief software)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dur="indefinite" nodeType="mainSeq">
                <p:childTnLst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115920" y="3357000"/>
            <a:ext cx="8964000" cy="70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40" name="CustomShape 2"/>
          <p:cNvSpPr/>
          <p:nvPr/>
        </p:nvSpPr>
        <p:spPr>
          <a:xfrm>
            <a:off x="115920" y="3391560"/>
            <a:ext cx="892188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 algn="ctr">
              <a:lnSpc>
                <a:spcPct val="9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Benodigdheden Digitale Muziek Studio (DAW)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601200" y="1711080"/>
            <a:ext cx="4937400" cy="4937400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42" name="CustomShape 2"/>
          <p:cNvSpPr/>
          <p:nvPr/>
        </p:nvSpPr>
        <p:spPr>
          <a:xfrm>
            <a:off x="3070080" y="1711080"/>
            <a:ext cx="5760360" cy="493740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02960" rIns="102960" tIns="102960" bIns="4423320" anchor="ctr"/>
          <a:p>
            <a:pPr>
              <a:lnSpc>
                <a:spcPct val="90000"/>
              </a:lnSpc>
            </a:pPr>
            <a:r>
              <a:rPr b="1" lang="nl-NL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1.</a:t>
            </a:r>
            <a:r>
              <a:rPr b="1" lang="nl-NL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	</a:t>
            </a:r>
            <a:r>
              <a:rPr b="1" lang="nl-NL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Computer + Software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1033200" y="2328120"/>
            <a:ext cx="4073400" cy="4073400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44" name="CustomShape 4"/>
          <p:cNvSpPr/>
          <p:nvPr/>
        </p:nvSpPr>
        <p:spPr>
          <a:xfrm>
            <a:off x="3080520" y="2349000"/>
            <a:ext cx="5760360" cy="407340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02960" rIns="102960" tIns="102960" bIns="3559320" anchor="ctr"/>
          <a:p>
            <a:pPr>
              <a:lnSpc>
                <a:spcPct val="90000"/>
              </a:lnSpc>
            </a:pPr>
            <a:r>
              <a:rPr b="1" lang="nl-NL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2. </a:t>
            </a:r>
            <a:r>
              <a:rPr b="1" lang="nl-NL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	</a:t>
            </a:r>
            <a:r>
              <a:rPr b="1" lang="nl-NL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Geluidssysteem 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5"/>
          <p:cNvSpPr/>
          <p:nvPr/>
        </p:nvSpPr>
        <p:spPr>
          <a:xfrm>
            <a:off x="1465200" y="2945520"/>
            <a:ext cx="3209040" cy="3209040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46" name="CustomShape 6"/>
          <p:cNvSpPr/>
          <p:nvPr/>
        </p:nvSpPr>
        <p:spPr>
          <a:xfrm>
            <a:off x="3070080" y="2945520"/>
            <a:ext cx="5760360" cy="320904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02960" rIns="102960" tIns="102960" bIns="2695320" anchor="ctr"/>
          <a:p>
            <a:pPr>
              <a:lnSpc>
                <a:spcPct val="90000"/>
              </a:lnSpc>
            </a:pPr>
            <a:r>
              <a:rPr b="1" lang="nl-NL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3.</a:t>
            </a:r>
            <a:r>
              <a:rPr b="1" lang="nl-NL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	</a:t>
            </a:r>
            <a:r>
              <a:rPr b="1" lang="nl-NL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Audio Interface (Geluidskaart)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7"/>
          <p:cNvSpPr/>
          <p:nvPr/>
        </p:nvSpPr>
        <p:spPr>
          <a:xfrm>
            <a:off x="1897560" y="3562560"/>
            <a:ext cx="2345040" cy="2345040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48" name="CustomShape 8"/>
          <p:cNvSpPr/>
          <p:nvPr/>
        </p:nvSpPr>
        <p:spPr>
          <a:xfrm>
            <a:off x="3049560" y="3562560"/>
            <a:ext cx="5801400" cy="234504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02960" rIns="102960" tIns="102960" bIns="1831320" anchor="ctr"/>
          <a:p>
            <a:pPr>
              <a:lnSpc>
                <a:spcPct val="90000"/>
              </a:lnSpc>
            </a:pPr>
            <a:r>
              <a:rPr b="1" lang="nl-NL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4.</a:t>
            </a:r>
            <a:r>
              <a:rPr b="1" lang="nl-NL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	</a:t>
            </a:r>
            <a:r>
              <a:rPr b="1" lang="nl-NL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Midi keybord (Midi-Controller)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9"/>
          <p:cNvSpPr/>
          <p:nvPr/>
        </p:nvSpPr>
        <p:spPr>
          <a:xfrm>
            <a:off x="2329560" y="4179960"/>
            <a:ext cx="1481040" cy="1481040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50" name="CustomShape 10"/>
          <p:cNvSpPr/>
          <p:nvPr/>
        </p:nvSpPr>
        <p:spPr>
          <a:xfrm>
            <a:off x="3070080" y="4179960"/>
            <a:ext cx="5760360" cy="148104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02960" rIns="102960" tIns="102960" bIns="966960" anchor="ctr"/>
          <a:p>
            <a:pPr>
              <a:lnSpc>
                <a:spcPct val="90000"/>
              </a:lnSpc>
            </a:pPr>
            <a:r>
              <a:rPr b="1" lang="nl-NL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5.</a:t>
            </a:r>
            <a:r>
              <a:rPr b="1" lang="nl-NL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	</a:t>
            </a:r>
            <a:r>
              <a:rPr b="1" lang="nl-NL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Microfoon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11"/>
          <p:cNvSpPr/>
          <p:nvPr/>
        </p:nvSpPr>
        <p:spPr>
          <a:xfrm>
            <a:off x="2761560" y="4797000"/>
            <a:ext cx="616680" cy="616680"/>
          </a:xfrm>
          <a:prstGeom prst="pie">
            <a:avLst>
              <a:gd name="adj1" fmla="val 5400000"/>
              <a:gd name="adj2" fmla="val 1620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52" name="CustomShape 12"/>
          <p:cNvSpPr/>
          <p:nvPr/>
        </p:nvSpPr>
        <p:spPr>
          <a:xfrm>
            <a:off x="3070080" y="4797000"/>
            <a:ext cx="5760360" cy="616680"/>
          </a:xfrm>
          <a:prstGeom prst="rect">
            <a:avLst/>
          </a:prstGeom>
          <a:solidFill>
            <a:schemeClr val="lt1">
              <a:alpha val="9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02960" rIns="102960" tIns="102960" bIns="102960" anchor="ctr"/>
          <a:p>
            <a:pPr>
              <a:lnSpc>
                <a:spcPct val="90000"/>
              </a:lnSpc>
            </a:pPr>
            <a:r>
              <a:rPr b="1" lang="nl-NL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6.</a:t>
            </a:r>
            <a:r>
              <a:rPr b="1" lang="nl-NL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	</a:t>
            </a:r>
            <a:r>
              <a:rPr b="1" lang="nl-NL" sz="27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Reflectie-filter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13"/>
          <p:cNvSpPr/>
          <p:nvPr/>
        </p:nvSpPr>
        <p:spPr>
          <a:xfrm>
            <a:off x="73800" y="188640"/>
            <a:ext cx="8964000" cy="70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54" name="CustomShape 14"/>
          <p:cNvSpPr/>
          <p:nvPr/>
        </p:nvSpPr>
        <p:spPr>
          <a:xfrm>
            <a:off x="73800" y="223200"/>
            <a:ext cx="892188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 algn="ctr">
              <a:lnSpc>
                <a:spcPct val="9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Benodigdheden Digitale Muziek Studio (DAW)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1212840" y="1268640"/>
            <a:ext cx="6802200" cy="52563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56" name="CustomShape 2"/>
          <p:cNvSpPr/>
          <p:nvPr/>
        </p:nvSpPr>
        <p:spPr>
          <a:xfrm>
            <a:off x="1212840" y="1525320"/>
            <a:ext cx="6770160" cy="474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>
              <a:lnSpc>
                <a:spcPct val="90000"/>
              </a:lnSpc>
            </a:pPr>
            <a:r>
              <a:rPr b="1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   </a:t>
            </a:r>
            <a:r>
              <a:rPr b="1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Computer: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Minimum Dual Core Processor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Advies: Start bij Intel I3 processor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4 GB geheugen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64 bit versus 32 bit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   </a:t>
            </a:r>
            <a:r>
              <a:rPr b="1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Monitoring  (geluids) systeem: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Koptelefoon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Home theater, stereo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3"/>
          <p:cNvSpPr/>
          <p:nvPr/>
        </p:nvSpPr>
        <p:spPr>
          <a:xfrm>
            <a:off x="1195920" y="340920"/>
            <a:ext cx="6802200" cy="70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58" name="CustomShape 4"/>
          <p:cNvSpPr/>
          <p:nvPr/>
        </p:nvSpPr>
        <p:spPr>
          <a:xfrm>
            <a:off x="1195920" y="375480"/>
            <a:ext cx="677016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 algn="ctr">
              <a:lnSpc>
                <a:spcPct val="9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Computer + monitoring systeem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dur="indefinite" nodeType="mainSeq">
                <p:childTnLst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1212840" y="1052640"/>
            <a:ext cx="6802200" cy="552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60" name="CustomShape 2"/>
          <p:cNvSpPr/>
          <p:nvPr/>
        </p:nvSpPr>
        <p:spPr>
          <a:xfrm>
            <a:off x="1212840" y="1322280"/>
            <a:ext cx="6770160" cy="498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     </a:t>
            </a:r>
            <a:r>
              <a:rPr b="1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Voordeel boven interne geluidskaart: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Geen (minder) ruis of statische inferentie storingen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Beschikbaarheid van midi in/ uit om oude keyboards te gebruiken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Kwaliteit geluidsopname veel beter, bit-snelheid (16 bit, 24 bit), sample-frequentie (44,1 kHz -96 kHz)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Beschikbaarheid meerdere opname ingangen voor instrument of microfoon (met fantoomvoeding)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1180800" y="116640"/>
            <a:ext cx="6802200" cy="70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62" name="CustomShape 4"/>
          <p:cNvSpPr/>
          <p:nvPr/>
        </p:nvSpPr>
        <p:spPr>
          <a:xfrm>
            <a:off x="1180800" y="151200"/>
            <a:ext cx="677016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 algn="ctr">
              <a:lnSpc>
                <a:spcPct val="9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Audio Interface (geluidskaart)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1212840" y="1052640"/>
            <a:ext cx="6802200" cy="55216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64" name="CustomShape 2"/>
          <p:cNvSpPr/>
          <p:nvPr/>
        </p:nvSpPr>
        <p:spPr>
          <a:xfrm>
            <a:off x="1212840" y="1322280"/>
            <a:ext cx="6770160" cy="498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Prijs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Beschikbaarheid van midi in/ uit om oude keyboards te gebruiken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Kwaliteit geluidsopname (16 bit, 24 bit)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Beschikbaarheid meerdere opname ingangen voor instrument of microfoon (met fantoomvoeding)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Gebruik USB ipv firewire, insteekkaart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Drivers voor besturingssysteem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6840">
              <a:lnSpc>
                <a:spcPct val="9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b="0" lang="nl-NL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Bijgeleverde software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CustomShape 3"/>
          <p:cNvSpPr/>
          <p:nvPr/>
        </p:nvSpPr>
        <p:spPr>
          <a:xfrm>
            <a:off x="539640" y="116640"/>
            <a:ext cx="7992360" cy="70596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66" name="CustomShape 4"/>
          <p:cNvSpPr/>
          <p:nvPr/>
        </p:nvSpPr>
        <p:spPr>
          <a:xfrm>
            <a:off x="539640" y="151200"/>
            <a:ext cx="7954920" cy="63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2360" rIns="72360" tIns="72360" bIns="72360" anchor="ctr"/>
          <a:p>
            <a:pPr algn="ctr">
              <a:lnSpc>
                <a:spcPct val="90000"/>
              </a:lnSpc>
            </a:pPr>
            <a:r>
              <a:rPr b="1" lang="nl-NL" sz="3600" spc="-1" strike="noStrike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Franklin Gothic Book"/>
              </a:rPr>
              <a:t>Let op: Audio Interface (geluidskaart)</a:t>
            </a:r>
            <a:endParaRPr b="0" lang="nl-NL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dur="indefinite" nodeType="mainSeq"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7" dur="1000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-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7307</TotalTime>
  <Application>LibreOffice/5.1.2.2$Windows_x86 LibreOffice_project/d3bf12ecb743fc0d20e0be0c58ca359301eb705f</Application>
  <Words>811</Words>
  <Paragraphs>235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2013-06-04T16:16:30Z</dcterms:created>
  <dc:creator>HC-muziek</dc:creator>
  <dc:description/>
  <dc:language>nl-NL</dc:language>
  <cp:lastModifiedBy/>
  <dcterms:modified xsi:type="dcterms:W3CDTF">2017-05-04T21:48:18Z</dcterms:modified>
  <cp:revision>330</cp:revision>
  <dc:subject/>
  <dc:title>PowerPoint-presentatie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Diavoorstelling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33</vt:i4>
  </property>
</Properties>
</file>