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3" r:id="rId3"/>
    <p:sldId id="279" r:id="rId4"/>
    <p:sldId id="259" r:id="rId5"/>
    <p:sldId id="272" r:id="rId6"/>
    <p:sldId id="273" r:id="rId7"/>
    <p:sldId id="274" r:id="rId8"/>
    <p:sldId id="275" r:id="rId9"/>
    <p:sldId id="276" r:id="rId10"/>
    <p:sldId id="278" r:id="rId11"/>
    <p:sldId id="280" r:id="rId12"/>
    <p:sldId id="281" r:id="rId13"/>
    <p:sldId id="282" r:id="rId14"/>
    <p:sldId id="284" r:id="rId15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35780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71560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07341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43121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1789024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146828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2504633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2862438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385E4-FBA9-4569-B706-4DF982532BC4}" v="3" dt="2019-09-10T14:04:39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775" autoAdjust="0"/>
  </p:normalViewPr>
  <p:slideViewPr>
    <p:cSldViewPr>
      <p:cViewPr varScale="1">
        <p:scale>
          <a:sx n="91" d="100"/>
          <a:sy n="91" d="100"/>
        </p:scale>
        <p:origin x="1326" y="48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804B-5CF1-40DE-8BB4-94C23F528AA8}" type="datetimeFigureOut">
              <a:rPr lang="nl-NL" smtClean="0"/>
              <a:t>10-2-2021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4347-D19E-4D53-B13F-5DA9059B918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09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6720B4-F167-4421-A8A6-B3EEED21F3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199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5780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71560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734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43121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8902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6720B4-F167-4421-A8A6-B3EEED21F3D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58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8884" y="1613351"/>
            <a:ext cx="6643518" cy="1349858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8884" y="3118713"/>
            <a:ext cx="6643518" cy="628494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9CE900-3C91-442B-8D78-094ECB07D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2448272" cy="911981"/>
          </a:xfrm>
          <a:prstGeom prst="rect">
            <a:avLst/>
          </a:prstGeom>
        </p:spPr>
      </p:pic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B5E7CAA1-B4BC-4D0B-94C4-0FB6FBBA4DE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02" y="4618074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3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DCA4-0EBB-452C-A523-5970542C389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E21F2F92-D8EB-407E-8A58-9BC59C1A4993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95" y="109459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4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514" y="268893"/>
            <a:ext cx="2053871" cy="407009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1544" y="268893"/>
            <a:ext cx="6032651" cy="4070092"/>
          </a:xfrm>
        </p:spPr>
        <p:txBody>
          <a:bodyPr vert="eaVert"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7682-D0DA-488C-ABE6-51E2F5D3870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8FEEB5DF-DFCD-4EAA-BC94-6EA6356DBF09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95" y="28509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5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1959" indent="-291959">
              <a:buFontTx/>
              <a:buBlip>
                <a:blip r:embed="rId2"/>
              </a:buBlip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059" y="4859388"/>
            <a:ext cx="1129425" cy="357442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AFC2BC91-2938-4712-98CC-B0DF830436F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02" y="164326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0" y="3305534"/>
            <a:ext cx="7772944" cy="1021573"/>
          </a:xfrm>
        </p:spPr>
        <p:txBody>
          <a:bodyPr anchor="t"/>
          <a:lstStyle>
            <a:lvl1pPr algn="l">
              <a:defRPr sz="3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180" y="2180292"/>
            <a:ext cx="7772944" cy="1125242"/>
          </a:xfrm>
        </p:spPr>
        <p:txBody>
          <a:bodyPr anchor="b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71F287-6227-4FAF-A31E-2CB8FB26578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8103C076-24CB-48A4-9BD1-16253CF9920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21" y="123478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1544" y="943821"/>
            <a:ext cx="4042583" cy="3395163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200"/>
            </a:lvl1pPr>
            <a:lvl2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4446" y="943821"/>
            <a:ext cx="4043939" cy="3395163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200"/>
            </a:lvl1pPr>
            <a:lvl2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/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3D2B-3314-4329-8868-B804A229370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7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5ACF5FD4-436A-4740-8DD3-B09E64C67E5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6374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8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8" cy="2964289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305" y="1151159"/>
            <a:ext cx="4041224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305" y="1630629"/>
            <a:ext cx="4041224" cy="2964289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5C92-8F69-4B73-B355-94B5937AC6A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9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E8E38A80-4DFF-4FD9-8D2F-56FAD159969F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95" y="58704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12C7-1389-41DE-ABED-FF7D1DBC52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5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8C6E175B-CCC7-4535-9A4A-77207D91B540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95" y="123478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C852-E4A7-4185-83B3-43E898F27EE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4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3018FB17-7862-4B37-B504-5AFD525BA0FB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3478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9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609" y="205179"/>
            <a:ext cx="5110920" cy="4389739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C51B-C2BD-4DC3-A013-D353DC8E40E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7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3665C317-E038-4B14-A615-09CBA1D12A4B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02" y="96984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1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8" y="3600343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1878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1878" y="4025817"/>
            <a:ext cx="5486943" cy="603657"/>
          </a:xfr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DA2A-C3F9-4AAE-A814-691FED89151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7" name="Picture 4" descr="D:\0 CompUsers Gebruikers Dag\algemeen\logo\logo CompUsers.jpg">
            <a:extLst>
              <a:ext uri="{FF2B5EF4-FFF2-40B4-BE49-F238E27FC236}">
                <a16:creationId xmlns:a16="http://schemas.microsoft.com/office/drawing/2014/main" id="{455E7C39-CFE6-4BD8-BE6D-47712C15CFA2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10" y="28509"/>
            <a:ext cx="1306205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2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544" y="268892"/>
            <a:ext cx="8216840" cy="40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2" rIns="0" bIns="389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544" y="943821"/>
            <a:ext cx="8216840" cy="33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2" rIns="0" bIns="38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4683468"/>
            <a:ext cx="2896867" cy="3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3" tIns="38962" rIns="77923" bIns="38962" numCol="1" anchor="t" anchorCtr="0" compatLnSpc="1">
            <a:prstTxWarp prst="textNoShape">
              <a:avLst/>
            </a:prstTxWarp>
          </a:bodyPr>
          <a:lstStyle>
            <a:lvl1pPr algn="ctr" defTabSz="778971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059" y="4878604"/>
            <a:ext cx="1129425" cy="3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3" tIns="38962" rIns="77923" bIns="38962" numCol="1" anchor="t" anchorCtr="0" compatLnSpc="1">
            <a:prstTxWarp prst="textNoShape">
              <a:avLst/>
            </a:prstTxWarp>
          </a:bodyPr>
          <a:lstStyle>
            <a:lvl1pPr algn="l" defTabSz="778971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ECF993-442E-42B1-AFF3-536144E5829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138633" y="4678018"/>
            <a:ext cx="8928308" cy="0"/>
          </a:xfrm>
          <a:prstGeom prst="line">
            <a:avLst/>
          </a:prstGeom>
          <a:ln>
            <a:solidFill>
              <a:srgbClr val="78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763978"/>
            <a:ext cx="678517" cy="256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357805"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6pPr>
      <a:lvl7pPr marL="715609"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7pPr>
      <a:lvl8pPr marL="1073414"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8pPr>
      <a:lvl9pPr marL="1431219" algn="l" defTabSz="778971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9pPr>
    </p:titleStyle>
    <p:bodyStyle>
      <a:lvl1pPr marL="291959" indent="-291959" algn="l" defTabSz="778971" rtl="0" eaLnBrk="1" fontAlgn="base" hangingPunct="1">
        <a:spcBef>
          <a:spcPct val="20000"/>
        </a:spcBef>
        <a:spcAft>
          <a:spcPct val="0"/>
        </a:spcAft>
        <a:buFontTx/>
        <a:buBlip>
          <a:blip r:embed="rId14"/>
        </a:buBlip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3613" indent="-243506" algn="l" defTabSz="778971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74024" indent="-195054" algn="l" defTabSz="778971" rtl="0" eaLnBrk="1" fontAlgn="base" hangingPunct="1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364130" indent="-195054" algn="l" defTabSz="77897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752995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110800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468604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826409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184214" indent="-195054" algn="l" defTabSz="778971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sers.n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sers.n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projects/166713750/edito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sz="3400" dirty="0"/>
              <a:t>CompUsers</a:t>
            </a:r>
            <a:br>
              <a:rPr lang="nl-NL" sz="3400" dirty="0"/>
            </a:br>
            <a:r>
              <a:rPr lang="nl-NL" sz="3400" dirty="0"/>
              <a:t>Platform WebOntwerp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sz="1600" dirty="0"/>
              <a:t>Wij willen onze leden ondersteunen bij het hobbymatig toepassen van webontwerp gedurende alle fasen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C917A-0537-481A-9CBC-1F05C636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7494"/>
            <a:ext cx="8216840" cy="504056"/>
          </a:xfrm>
        </p:spPr>
        <p:txBody>
          <a:bodyPr/>
          <a:lstStyle/>
          <a:p>
            <a:r>
              <a:rPr lang="nl-NL" dirty="0"/>
              <a:t>Oefeningen – </a:t>
            </a:r>
            <a:r>
              <a:rPr lang="nl-NL" sz="1800" dirty="0"/>
              <a:t>ooit bedacht voor een workshop tijdens CompU</a:t>
            </a:r>
            <a:r>
              <a:rPr lang="nl-NL" sz="1800" i="1" dirty="0"/>
              <a:t>fair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8374D0-8B40-43A2-B2D8-ECF9A5B75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Bekijk de projectpagina – wat zie je allemaal?</a:t>
            </a:r>
          </a:p>
          <a:p>
            <a:r>
              <a:rPr lang="nl-NL" sz="2400" dirty="0"/>
              <a:t>Kijk eens ‘achter de schermen’, wat zie je allemaal?</a:t>
            </a:r>
          </a:p>
          <a:p>
            <a:r>
              <a:rPr lang="nl-NL" sz="2400" dirty="0"/>
              <a:t>Als dit nog niet het geval is, zet de taal op Nederlands</a:t>
            </a:r>
          </a:p>
          <a:p>
            <a:r>
              <a:rPr lang="nl-NL" sz="2400" dirty="0"/>
              <a:t>Als je wilt, zet eens iets in beweging</a:t>
            </a:r>
          </a:p>
          <a:p>
            <a:r>
              <a:rPr lang="nl-NL" sz="2400" dirty="0"/>
              <a:t>Laat één van de dieren een cirkel tekenen..  Of allemaal</a:t>
            </a:r>
          </a:p>
          <a:p>
            <a:r>
              <a:rPr lang="nl-NL" sz="2400" dirty="0"/>
              <a:t>Teken dan eens twee cirkels in elkaar</a:t>
            </a:r>
          </a:p>
          <a:p>
            <a:r>
              <a:rPr lang="nl-NL" sz="2400" dirty="0"/>
              <a:t>Teken twee spiralen, die elkaar niet mogen raken</a:t>
            </a:r>
          </a:p>
          <a:p>
            <a:r>
              <a:rPr lang="nl-NL" sz="2400" dirty="0"/>
              <a:t>Dan zit de tijd er vast al op</a:t>
            </a:r>
          </a:p>
          <a:p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A739E3-0B52-434C-A84C-15968C087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07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68D0B-43A4-4A51-9281-308114B0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Eenvoudig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6D9BCC-D78B-4289-A0BD-4778D298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stapjes</a:t>
            </a:r>
          </a:p>
          <a:p>
            <a:r>
              <a:rPr lang="nl-NL" dirty="0"/>
              <a:t>Stapjes koppelen</a:t>
            </a:r>
          </a:p>
          <a:p>
            <a:r>
              <a:rPr lang="nl-NL" dirty="0"/>
              <a:t>Spiralen</a:t>
            </a:r>
          </a:p>
          <a:p>
            <a:r>
              <a:rPr lang="nl-NL" dirty="0"/>
              <a:t>Mieren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1AF080-88F3-4360-B4FE-B4677E442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528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B02E8-CB86-423D-9CD4-D408800F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Doolhof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B20F8D-0B61-4B9A-AC33-02948938D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Bedoeling</a:t>
            </a:r>
          </a:p>
          <a:p>
            <a:r>
              <a:rPr lang="nl-NL" dirty="0"/>
              <a:t>Zoeken</a:t>
            </a:r>
          </a:p>
          <a:p>
            <a:r>
              <a:rPr lang="nl-NL" dirty="0"/>
              <a:t>Download / Upload</a:t>
            </a:r>
          </a:p>
          <a:p>
            <a:r>
              <a:rPr lang="nl-NL" dirty="0"/>
              <a:t>Bewerken</a:t>
            </a:r>
          </a:p>
          <a:p>
            <a:r>
              <a:rPr lang="nl-NL" dirty="0"/>
              <a:t>Besturing</a:t>
            </a:r>
          </a:p>
          <a:p>
            <a:r>
              <a:rPr lang="nl-NL" dirty="0"/>
              <a:t>Programmeren</a:t>
            </a:r>
          </a:p>
          <a:p>
            <a:r>
              <a:rPr lang="nl-NL" dirty="0"/>
              <a:t>Testen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136A45-7A55-431C-B29A-08845E6DF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51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9E8D2-0D1F-4F1A-9E33-DBF53DF7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545D2-7402-4A3B-92B5-E5C81ADF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 dus </a:t>
            </a:r>
            <a:r>
              <a:rPr lang="nl-NL" dirty="0">
                <a:hlinkClick r:id="rId2"/>
              </a:rPr>
              <a:t>www.compusers.nl</a:t>
            </a:r>
            <a:endParaRPr lang="nl-NL" dirty="0"/>
          </a:p>
          <a:p>
            <a:r>
              <a:rPr lang="nl-NL" dirty="0"/>
              <a:t>Lees de SoftwareBus</a:t>
            </a:r>
          </a:p>
          <a:p>
            <a:r>
              <a:rPr lang="nl-NL" dirty="0"/>
              <a:t>Probeer gewoon uit!  </a:t>
            </a:r>
          </a:p>
          <a:p>
            <a:r>
              <a:rPr lang="nl-NL" dirty="0"/>
              <a:t>Vragen die ik vandaag niet kan beantwoorden:</a:t>
            </a:r>
            <a:br>
              <a:rPr lang="nl-NL" dirty="0"/>
            </a:br>
            <a:r>
              <a:rPr lang="nl-NL" sz="2400" dirty="0"/>
              <a:t>Zie https://www.compusers.nl/webontwerp/scratch</a:t>
            </a:r>
            <a:r>
              <a:rPr lang="nl-NL" dirty="0"/>
              <a:t>                                                                               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41BC94-1796-4A0B-8B01-0B8829485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13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5BBDE21-33F5-434B-9FCD-C82AFF88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uw aandacht en veel plezier met Scratch®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E66D5F-440A-470C-B833-006B97B78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41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C626E-4A63-4B7B-9190-7B852D18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F19791-1F9E-46A5-8115-B1F53C48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216840" cy="3716161"/>
          </a:xfrm>
        </p:spPr>
        <p:txBody>
          <a:bodyPr/>
          <a:lstStyle/>
          <a:p>
            <a:r>
              <a:rPr lang="nl-NL" dirty="0"/>
              <a:t>Introductie</a:t>
            </a:r>
          </a:p>
          <a:p>
            <a:pPr lvl="1"/>
            <a:r>
              <a:rPr lang="nl-NL" dirty="0"/>
              <a:t>René Suiker</a:t>
            </a:r>
          </a:p>
          <a:p>
            <a:pPr lvl="1"/>
            <a:r>
              <a:rPr lang="nl-NL" dirty="0"/>
              <a:t>Platform WebOntwerp</a:t>
            </a:r>
          </a:p>
          <a:p>
            <a:r>
              <a:rPr lang="nl-NL" dirty="0"/>
              <a:t>Wat is Scratch®?</a:t>
            </a:r>
          </a:p>
          <a:p>
            <a:r>
              <a:rPr lang="nl-NL" dirty="0"/>
              <a:t>Een eenvoudig programma</a:t>
            </a:r>
          </a:p>
          <a:p>
            <a:r>
              <a:rPr lang="nl-NL" dirty="0"/>
              <a:t>Een echt spel – DOOLHOF</a:t>
            </a:r>
          </a:p>
          <a:p>
            <a:r>
              <a:rPr lang="nl-NL" dirty="0"/>
              <a:t>Vragen; kan ook tussendoor via handopsteken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613228-1399-4A9D-8065-8C0F0C957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19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F20B8-9F63-4418-A40A-BFAF07A1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René Suiker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124ECC-83E6-47CB-B6B4-C296A548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Kennismaking met computers in 1976</a:t>
            </a:r>
          </a:p>
          <a:p>
            <a:r>
              <a:rPr lang="nl-NL" dirty="0"/>
              <a:t>Oprichting HCC afdeling Den Helder in 1980</a:t>
            </a:r>
          </a:p>
          <a:p>
            <a:r>
              <a:rPr lang="nl-NL" dirty="0"/>
              <a:t>Sinds 1987 professioneel in IT</a:t>
            </a:r>
          </a:p>
          <a:p>
            <a:r>
              <a:rPr lang="nl-NL" dirty="0"/>
              <a:t>Sinds 2009 hoofdredacteur SoftwareBus</a:t>
            </a:r>
          </a:p>
          <a:p>
            <a:r>
              <a:rPr lang="nl-NL" dirty="0"/>
              <a:t>Getrouwd, 3 zonen, woon in Deurne</a:t>
            </a:r>
          </a:p>
          <a:p>
            <a:r>
              <a:rPr lang="nl-NL" dirty="0"/>
              <a:t>Begonnen met Scratch® in oktober 2018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220264-0E3E-4DA9-ABA5-B21A8D058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D301A6-CB82-468B-B9B4-82FFF5CA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56" y="2787774"/>
            <a:ext cx="1923678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6407-C9D7-41E4-A887-6755E249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CompUsers: Platform WebOntwerp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06D1A-CAAB-4053-B9CB-7E89BEE7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De hobby delen</a:t>
            </a:r>
          </a:p>
          <a:p>
            <a:r>
              <a:rPr lang="nl-NL" sz="2400" dirty="0"/>
              <a:t>Leren van en met elkaar</a:t>
            </a:r>
          </a:p>
          <a:p>
            <a:r>
              <a:rPr lang="nl-NL" sz="2400" dirty="0"/>
              <a:t>Verzorgen van lezingen en workshops tijdens CompU</a:t>
            </a:r>
            <a:r>
              <a:rPr lang="nl-NL" sz="2400" i="1" dirty="0"/>
              <a:t>fair</a:t>
            </a:r>
          </a:p>
          <a:p>
            <a:r>
              <a:rPr lang="nl-NL" sz="2400" dirty="0"/>
              <a:t>Bijdragen aan de inhoud van de SoftwareBus</a:t>
            </a:r>
          </a:p>
          <a:p>
            <a:r>
              <a:rPr lang="nl-NL" sz="2400" dirty="0"/>
              <a:t>Reviews van software voor </a:t>
            </a:r>
            <a:r>
              <a:rPr lang="nl-NL" sz="2400" dirty="0">
                <a:hlinkClick r:id="rId2"/>
              </a:rPr>
              <a:t>www.compusers.nl</a:t>
            </a:r>
            <a:endParaRPr lang="nl-NL" sz="2400" dirty="0"/>
          </a:p>
          <a:p>
            <a:r>
              <a:rPr lang="nl-NL" sz="2400" dirty="0"/>
              <a:t>Eventueel weer eigen discware</a:t>
            </a:r>
          </a:p>
          <a:p>
            <a:r>
              <a:rPr lang="nl-NL" sz="2400" dirty="0"/>
              <a:t>Wij ondersteunen onze leden ook bij gebruik van </a:t>
            </a:r>
            <a:r>
              <a:rPr lang="nl-NL" sz="2400" dirty="0">
                <a:solidFill>
                  <a:srgbClr val="FF0000"/>
                </a:solidFill>
              </a:rPr>
              <a:t>Scratch</a:t>
            </a:r>
            <a:r>
              <a:rPr lang="nl-NL" sz="2400" dirty="0"/>
              <a:t>®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0EAC25-005F-4358-B168-F3EFFD6D7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8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1F669-5797-4005-9002-C4F9692A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Scratch®?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D23189-E505-44EC-916E-D71C3407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Programmeertaal, speciaal voor kinderen</a:t>
            </a:r>
          </a:p>
          <a:p>
            <a:r>
              <a:rPr lang="nl-NL" dirty="0"/>
              <a:t>Gratis, draait in de browser</a:t>
            </a:r>
          </a:p>
          <a:p>
            <a:r>
              <a:rPr lang="nl-NL" dirty="0"/>
              <a:t>Visueel aantrekkelijk vormgegeven</a:t>
            </a:r>
          </a:p>
          <a:p>
            <a:pPr lvl="1"/>
            <a:r>
              <a:rPr lang="nl-NL" dirty="0"/>
              <a:t>Ziet er speels uit, maar het is meer dan dat</a:t>
            </a:r>
          </a:p>
          <a:p>
            <a:pPr lvl="1"/>
            <a:r>
              <a:rPr lang="nl-NL" dirty="0"/>
              <a:t>De voordelen van Lego®, zonder de nadelen</a:t>
            </a:r>
          </a:p>
          <a:p>
            <a:r>
              <a:rPr lang="nl-NL" dirty="0"/>
              <a:t>Beschikbaar in het Nederlands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65DC8F-1F50-48C2-B507-B76FDEAA9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685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66338-B3EE-4881-AC06-0FF88C1B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programmeren?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CA0C6-94D5-4476-A1A0-C55BD7FB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computer laten doen wat jij wilt</a:t>
            </a:r>
          </a:p>
          <a:p>
            <a:pPr lvl="1"/>
            <a:r>
              <a:rPr lang="nl-NL" dirty="0"/>
              <a:t>Door programma in de computer te zetten</a:t>
            </a:r>
          </a:p>
          <a:p>
            <a:pPr lvl="1"/>
            <a:r>
              <a:rPr lang="nl-NL" dirty="0"/>
              <a:t>In een taal die de computer snapt:</a:t>
            </a:r>
          </a:p>
          <a:p>
            <a:pPr lvl="2"/>
            <a:r>
              <a:rPr lang="nl-NL" dirty="0"/>
              <a:t> een programmeertaal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777DDA-706B-4372-A1D1-082851940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25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2D580-9496-4721-B068-F0EFF9BF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is programmeren belangrijk?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D2F3D-B94F-4C4D-9057-FF8AAEF8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216840" cy="3644153"/>
          </a:xfrm>
        </p:spPr>
        <p:txBody>
          <a:bodyPr/>
          <a:lstStyle/>
          <a:p>
            <a:r>
              <a:rPr lang="nl-NL" dirty="0"/>
              <a:t>Arbeidsmarktperspectief, niet echt voor ‘ons’</a:t>
            </a:r>
          </a:p>
          <a:p>
            <a:r>
              <a:rPr lang="nl-NL" dirty="0"/>
              <a:t>Snappen van het nieuws, niet echt voor ‘ons’</a:t>
            </a:r>
          </a:p>
          <a:p>
            <a:r>
              <a:rPr lang="nl-NL" dirty="0"/>
              <a:t>Creatieve expressie, dit is voor ‘ons’</a:t>
            </a:r>
          </a:p>
          <a:p>
            <a:pPr lvl="1"/>
            <a:r>
              <a:rPr lang="nl-NL" dirty="0"/>
              <a:t>Leuk om samen te doen</a:t>
            </a:r>
          </a:p>
          <a:p>
            <a:pPr lvl="1"/>
            <a:r>
              <a:rPr lang="nl-NL" dirty="0"/>
              <a:t>Meer doen, dan word je er beter in</a:t>
            </a:r>
          </a:p>
          <a:p>
            <a:r>
              <a:rPr lang="nl-NL" dirty="0"/>
              <a:t>Vaak ook: samenwerken!</a:t>
            </a:r>
          </a:p>
          <a:p>
            <a:r>
              <a:rPr lang="nl-NL" dirty="0"/>
              <a:t>Speciaal voor ons: met je (klein)kinderen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6C36AA-971D-4B54-91B1-026285546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12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C4784-CF81-4500-BA71-84416029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Scratch® – het scherm – laten we even naar Scratch® kijken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05F6A6-CC69-4DE1-87DE-2E49DDD52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AFBCD5-4C99-49F2-84B9-69C54D21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34663"/>
            <a:ext cx="7632848" cy="3997590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89AA6A5E-C7B5-499E-9704-856B9533E3AA}"/>
              </a:ext>
            </a:extLst>
          </p:cNvPr>
          <p:cNvSpPr/>
          <p:nvPr/>
        </p:nvSpPr>
        <p:spPr bwMode="auto">
          <a:xfrm>
            <a:off x="71404" y="987574"/>
            <a:ext cx="46249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Pijl: omhoog 5">
            <a:extLst>
              <a:ext uri="{FF2B5EF4-FFF2-40B4-BE49-F238E27FC236}">
                <a16:creationId xmlns:a16="http://schemas.microsoft.com/office/drawing/2014/main" id="{C07A1C6B-9EB6-4DC8-A822-F69736195794}"/>
              </a:ext>
            </a:extLst>
          </p:cNvPr>
          <p:cNvSpPr/>
          <p:nvPr/>
        </p:nvSpPr>
        <p:spPr bwMode="auto">
          <a:xfrm rot="10800000">
            <a:off x="971600" y="582616"/>
            <a:ext cx="234884" cy="4049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ijl: omhoog 6">
            <a:extLst>
              <a:ext uri="{FF2B5EF4-FFF2-40B4-BE49-F238E27FC236}">
                <a16:creationId xmlns:a16="http://schemas.microsoft.com/office/drawing/2014/main" id="{83A616EF-3A5C-46D9-88F6-D91D0810C8FF}"/>
              </a:ext>
            </a:extLst>
          </p:cNvPr>
          <p:cNvSpPr/>
          <p:nvPr/>
        </p:nvSpPr>
        <p:spPr bwMode="auto">
          <a:xfrm rot="10800000">
            <a:off x="2267744" y="582617"/>
            <a:ext cx="234884" cy="4049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D34B4B97-4C4F-4BAE-92E3-6E5E6CCDFC58}"/>
              </a:ext>
            </a:extLst>
          </p:cNvPr>
          <p:cNvSpPr/>
          <p:nvPr/>
        </p:nvSpPr>
        <p:spPr bwMode="auto">
          <a:xfrm rot="10800000">
            <a:off x="1716539" y="582616"/>
            <a:ext cx="234884" cy="4049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CA17B1A6-60BC-4FC4-988F-81D6E81A4390}"/>
              </a:ext>
            </a:extLst>
          </p:cNvPr>
          <p:cNvSpPr/>
          <p:nvPr/>
        </p:nvSpPr>
        <p:spPr bwMode="auto">
          <a:xfrm>
            <a:off x="102303" y="1222721"/>
            <a:ext cx="46249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Pijl: omhoog 9">
            <a:extLst>
              <a:ext uri="{FF2B5EF4-FFF2-40B4-BE49-F238E27FC236}">
                <a16:creationId xmlns:a16="http://schemas.microsoft.com/office/drawing/2014/main" id="{1C1393F9-067F-4FFB-8144-BA900B5CD7A7}"/>
              </a:ext>
            </a:extLst>
          </p:cNvPr>
          <p:cNvSpPr/>
          <p:nvPr/>
        </p:nvSpPr>
        <p:spPr bwMode="auto">
          <a:xfrm rot="19112366">
            <a:off x="1995092" y="1161750"/>
            <a:ext cx="305396" cy="22755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Pijl: omhoog 10">
            <a:extLst>
              <a:ext uri="{FF2B5EF4-FFF2-40B4-BE49-F238E27FC236}">
                <a16:creationId xmlns:a16="http://schemas.microsoft.com/office/drawing/2014/main" id="{947A69E8-B951-4E6C-9DE0-39B2558B50AA}"/>
              </a:ext>
            </a:extLst>
          </p:cNvPr>
          <p:cNvSpPr/>
          <p:nvPr/>
        </p:nvSpPr>
        <p:spPr bwMode="auto">
          <a:xfrm rot="10800000">
            <a:off x="7189490" y="582616"/>
            <a:ext cx="234884" cy="80991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F9DDDE36-7BE9-4D78-A16F-80229F5E13C9}"/>
              </a:ext>
            </a:extLst>
          </p:cNvPr>
          <p:cNvSpPr/>
          <p:nvPr/>
        </p:nvSpPr>
        <p:spPr bwMode="auto">
          <a:xfrm>
            <a:off x="5796136" y="3723878"/>
            <a:ext cx="46249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4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40B25-DF76-4500-9441-8C2E5DC4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86E68-F45D-484D-BC19-D7FA850AC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https://scratch.mit.edu/projects/166713750/editor/</a:t>
            </a:r>
            <a:endParaRPr lang="nl-NL" dirty="0"/>
          </a:p>
          <a:p>
            <a:r>
              <a:rPr lang="nl-NL" dirty="0"/>
              <a:t>Dit is een voorbeeld van TU Delft</a:t>
            </a:r>
          </a:p>
          <a:p>
            <a:r>
              <a:rPr lang="nl-NL" dirty="0"/>
              <a:t>Hier ga ik de codeblokken demonstreren</a:t>
            </a:r>
          </a:p>
          <a:p>
            <a:pPr lvl="1"/>
            <a:r>
              <a:rPr lang="nl-NL" dirty="0"/>
              <a:t>Links de categorieën</a:t>
            </a:r>
          </a:p>
          <a:p>
            <a:pPr lvl="1"/>
            <a:r>
              <a:rPr lang="nl-NL" dirty="0"/>
              <a:t>Dan de blokken met de scrollbar</a:t>
            </a:r>
          </a:p>
          <a:p>
            <a:pPr lvl="1"/>
            <a:r>
              <a:rPr lang="nl-NL" dirty="0"/>
              <a:t>Dan de modules</a:t>
            </a:r>
          </a:p>
          <a:p>
            <a:pPr lvl="1"/>
            <a:r>
              <a:rPr lang="nl-NL" dirty="0"/>
              <a:t>Dan de uitdagingen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53D3BA-3EFF-4CD4-89DC-891497E32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494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resentatie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presentatie 16x9_2 (2)  -  Alleen-lezen" id="{1A18B9B9-BC07-4C22-A3D4-72115DD6BD81}" vid="{3DB28CBE-BC6F-41DE-9450-8614973F645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presentatie 16x9_2 (2)</Template>
  <TotalTime>9682</TotalTime>
  <Words>486</Words>
  <Application>Microsoft Office PowerPoint</Application>
  <PresentationFormat>Diavoorstelling (16:9)</PresentationFormat>
  <Paragraphs>96</Paragraphs>
  <Slides>14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Franklin Gothic Heavy</vt:lpstr>
      <vt:lpstr>Verdana</vt:lpstr>
      <vt:lpstr>Presentatie</vt:lpstr>
      <vt:lpstr>CompUsers Platform WebOntwerp</vt:lpstr>
      <vt:lpstr>Agenda</vt:lpstr>
      <vt:lpstr>Wie is René Suiker</vt:lpstr>
      <vt:lpstr>CompUsers: Platform WebOntwerp</vt:lpstr>
      <vt:lpstr>Wat is Scratch®?</vt:lpstr>
      <vt:lpstr>Wat is programmeren?</vt:lpstr>
      <vt:lpstr>Waarom is programmeren belangrijk?</vt:lpstr>
      <vt:lpstr>Scratch® – het scherm – laten we even naar Scratch® kijken</vt:lpstr>
      <vt:lpstr>Een project</vt:lpstr>
      <vt:lpstr>Oefeningen – ooit bedacht voor een workshop tijdens CompUfair</vt:lpstr>
      <vt:lpstr>Eenvoudig programma</vt:lpstr>
      <vt:lpstr>Doolhof</vt:lpstr>
      <vt:lpstr>Vragen</vt:lpstr>
      <vt:lpstr>Dank voor uw aandacht en veel plezier met Scratch®</vt:lpstr>
    </vt:vector>
  </TitlesOfParts>
  <Company>HCC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René Suiker</dc:creator>
  <cp:lastModifiedBy>René Suiker</cp:lastModifiedBy>
  <cp:revision>24</cp:revision>
  <cp:lastPrinted>2019-09-25T19:01:16Z</cp:lastPrinted>
  <dcterms:created xsi:type="dcterms:W3CDTF">2019-05-15T09:08:36Z</dcterms:created>
  <dcterms:modified xsi:type="dcterms:W3CDTF">2021-02-10T20:12:11Z</dcterms:modified>
</cp:coreProperties>
</file>