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1" r:id="rId2"/>
    <p:sldMasterId id="2147483724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9" r:id="rId5"/>
    <p:sldId id="281" r:id="rId6"/>
    <p:sldId id="282" r:id="rId7"/>
    <p:sldId id="283" r:id="rId8"/>
    <p:sldId id="284" r:id="rId9"/>
    <p:sldId id="285" r:id="rId10"/>
    <p:sldId id="286" r:id="rId11"/>
    <p:sldId id="289" r:id="rId12"/>
    <p:sldId id="290" r:id="rId13"/>
    <p:sldId id="291" r:id="rId14"/>
    <p:sldId id="292" r:id="rId15"/>
    <p:sldId id="295" r:id="rId16"/>
    <p:sldId id="293" r:id="rId17"/>
    <p:sldId id="296" r:id="rId18"/>
    <p:sldId id="294" r:id="rId19"/>
    <p:sldId id="287" r:id="rId20"/>
    <p:sldId id="288" r:id="rId21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5908" autoAdjust="0"/>
  </p:normalViewPr>
  <p:slideViewPr>
    <p:cSldViewPr>
      <p:cViewPr varScale="1">
        <p:scale>
          <a:sx n="111" d="100"/>
          <a:sy n="111" d="100"/>
        </p:scale>
        <p:origin x="1614" y="78"/>
      </p:cViewPr>
      <p:guideLst>
        <p:guide orient="horz" pos="1620"/>
        <p:guide pos="2881"/>
      </p:guideLst>
    </p:cSldViewPr>
  </p:slideViewPr>
  <p:outlineViewPr>
    <p:cViewPr>
      <p:scale>
        <a:sx n="33" d="100"/>
        <a:sy n="33" d="100"/>
      </p:scale>
      <p:origin x="0" y="-2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0804B-5CF1-40DE-8BB4-94C23F528AA8}" type="datetimeFigureOut">
              <a:rPr lang="nl-NL" smtClean="0"/>
              <a:t>28-1-2024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F4347-D19E-4D53-B13F-5DA9059B918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09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96720B4-F167-4421-A8A6-B3EEED21F3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2199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5780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1560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7341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43121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89024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6828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4633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2438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34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is WordPress?			5 minuten</a:t>
            </a:r>
          </a:p>
          <a:p>
            <a:r>
              <a:rPr lang="nl-NL" dirty="0"/>
              <a:t>Wat is een Blog?			5 minuten</a:t>
            </a:r>
          </a:p>
          <a:p>
            <a:r>
              <a:rPr lang="nl-NL" dirty="0"/>
              <a:t>Wat is een Content Management System?		5 minuten</a:t>
            </a:r>
          </a:p>
          <a:p>
            <a:r>
              <a:rPr lang="nl-NL" dirty="0"/>
              <a:t>Waarom een eigen website?			10 minuten</a:t>
            </a:r>
          </a:p>
          <a:p>
            <a:r>
              <a:rPr lang="nl-NL" dirty="0"/>
              <a:t>Hoe pak je dit aan?			15 minuten</a:t>
            </a:r>
          </a:p>
          <a:p>
            <a:r>
              <a:rPr lang="nl-NL" dirty="0"/>
              <a:t>Vragen?				10 minuten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36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963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 dit geval met Firefox vanwege account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679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Webontwerp2023</a:t>
            </a:r>
          </a:p>
          <a:p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WE@@8V_DjzmyES2</a:t>
            </a:r>
            <a:r>
              <a:rPr lang="en-GB" dirty="0"/>
              <a:t> </a:t>
            </a:r>
          </a:p>
          <a:p>
            <a:r>
              <a:rPr lang="nl-NL" dirty="0" err="1"/>
              <a:t>Zugarbabylove</a:t>
            </a:r>
            <a:endParaRPr lang="en-GB" dirty="0"/>
          </a:p>
          <a:p>
            <a:r>
              <a:rPr lang="en-GB" dirty="0" err="1"/>
              <a:t>Gekoppeld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rene@deurne-ia.nl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728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Gebruik Firefox vanwege ingevuld account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5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49235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051" y="120339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051" y="276156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93270830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050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3901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6948110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578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106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050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578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106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396828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48884" y="1613351"/>
            <a:ext cx="6643518" cy="1349858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8884" y="3118713"/>
            <a:ext cx="6643518" cy="628494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A2EF861-C679-4A5B-076B-F83E384A9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1510"/>
            <a:ext cx="2448272" cy="911981"/>
          </a:xfrm>
          <a:prstGeom prst="rect">
            <a:avLst/>
          </a:prstGeom>
        </p:spPr>
      </p:pic>
      <p:pic>
        <p:nvPicPr>
          <p:cNvPr id="3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779FFD94-2F4F-0C7F-F9C7-90830B8FFA4D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902" y="4618074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651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91959" indent="-291959">
              <a:buFontTx/>
              <a:buBlip>
                <a:blip r:embed="rId2"/>
              </a:buBlip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059" y="4859388"/>
            <a:ext cx="1129425" cy="357442"/>
          </a:xfrm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3546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193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2400" b="0" strike="noStrike" spc="-1">
                <a:latin typeface="Arial"/>
              </a:rPr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85083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20969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60833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93855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2400" b="0" strike="noStrike" spc="-1">
                <a:latin typeface="Arial"/>
              </a:rPr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9668665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051" y="205200"/>
            <a:ext cx="8229068" cy="398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2400" b="0" strike="noStrike" spc="-1">
                <a:latin typeface="Arial"/>
              </a:rPr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98095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050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349549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3901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16224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051" y="276156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43955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051" y="120339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051" y="276156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17188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050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3901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11161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578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106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050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578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106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6276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0568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2400" b="0" strike="noStrike" spc="-1">
                <a:latin typeface="Arial"/>
              </a:rPr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43023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76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18503802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0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031350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051" y="205200"/>
            <a:ext cx="8229068" cy="398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2400" b="0" strike="noStrike" spc="-1">
                <a:latin typeface="Arial"/>
              </a:rPr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95879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457050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993043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4673901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450220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457051" y="276156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858117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051" y="120339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57051" y="276156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3171630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457050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10" name="PlaceHolder 5"/>
          <p:cNvSpPr>
            <a:spLocks noGrp="1"/>
          </p:cNvSpPr>
          <p:nvPr>
            <p:ph/>
          </p:nvPr>
        </p:nvSpPr>
        <p:spPr>
          <a:xfrm>
            <a:off x="4673901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96202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3239578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22106" y="120339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57050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16" name="PlaceHolder 6"/>
          <p:cNvSpPr>
            <a:spLocks noGrp="1"/>
          </p:cNvSpPr>
          <p:nvPr>
            <p:ph/>
          </p:nvPr>
        </p:nvSpPr>
        <p:spPr>
          <a:xfrm>
            <a:off x="3239578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17" name="PlaceHolder 7"/>
          <p:cNvSpPr>
            <a:spLocks noGrp="1"/>
          </p:cNvSpPr>
          <p:nvPr>
            <p:ph/>
          </p:nvPr>
        </p:nvSpPr>
        <p:spPr>
          <a:xfrm>
            <a:off x="6022106" y="2761560"/>
            <a:ext cx="2649705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950729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91913" indent="-291913">
              <a:buFontTx/>
              <a:buBlip>
                <a:blip r:embed="rId2"/>
              </a:buBlip>
              <a:defRPr sz="2799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799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79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79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799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059" y="4859388"/>
            <a:ext cx="1129425" cy="357442"/>
          </a:xfrm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917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006997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pic>
        <p:nvPicPr>
          <p:cNvPr id="2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DE721431-601F-E859-D5DA-B99B286B465B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95" y="123478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52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051" y="205200"/>
            <a:ext cx="8229068" cy="398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2400" b="0" strike="noStrike" spc="-1">
                <a:latin typeface="Arial"/>
              </a:rPr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0528057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050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9764597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3901" y="276156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6323173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stijl te bewerken</a:t>
            </a: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050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3901" y="1203390"/>
            <a:ext cx="4015727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051" y="2761560"/>
            <a:ext cx="8229068" cy="14226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nl-NL" sz="2400" b="0" strike="noStrike" spc="-1">
                <a:latin typeface="Arial"/>
              </a:rPr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9085416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CE6F2"/>
            </a:gs>
            <a:gs pos="100000">
              <a:srgbClr val="558ED5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/>
          <p:nvPr/>
        </p:nvPicPr>
        <p:blipFill>
          <a:blip r:embed="rId16"/>
          <a:stretch/>
        </p:blipFill>
        <p:spPr>
          <a:xfrm>
            <a:off x="163059" y="122580"/>
            <a:ext cx="974843" cy="362880"/>
          </a:xfrm>
          <a:prstGeom prst="rect">
            <a:avLst/>
          </a:prstGeom>
          <a:ln w="0">
            <a:noFill/>
          </a:ln>
        </p:spPr>
      </p:pic>
      <p:pic>
        <p:nvPicPr>
          <p:cNvPr id="5" name="Picture 4"/>
          <p:cNvPicPr/>
          <p:nvPr/>
        </p:nvPicPr>
        <p:blipFill>
          <a:blip r:embed="rId16"/>
          <a:stretch/>
        </p:blipFill>
        <p:spPr>
          <a:xfrm>
            <a:off x="8033074" y="122040"/>
            <a:ext cx="974843" cy="3628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de opmaak van de titeltekst te bewerken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400" b="0" strike="noStrike" spc="-1">
                <a:latin typeface="Arial"/>
              </a:rPr>
              <a:t>Klik om de opmaak van de overzichtstekst te bewerken</a:t>
            </a:r>
          </a:p>
          <a:p>
            <a:pPr marL="647914" lvl="1" indent="-242968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100" b="0" strike="noStrike" spc="-1">
                <a:latin typeface="Arial"/>
              </a:rPr>
              <a:t>Tweede overzichtsniveau</a:t>
            </a:r>
          </a:p>
          <a:p>
            <a:pPr marL="971870" lvl="2" indent="-215971">
              <a:spcBef>
                <a:spcPts val="63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latin typeface="Arial"/>
              </a:rPr>
              <a:t>Derde overzichtsniveau</a:t>
            </a:r>
          </a:p>
          <a:p>
            <a:pPr marL="1295827" lvl="3" indent="-161978">
              <a:spcBef>
                <a:spcPts val="42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500" b="0" strike="noStrike" spc="-1">
                <a:latin typeface="Arial"/>
              </a:rPr>
              <a:t>Vierde overzichtsniveau</a:t>
            </a:r>
          </a:p>
          <a:p>
            <a:pPr marL="1619784" lvl="4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Vijfde overzichtsniveau</a:t>
            </a:r>
          </a:p>
          <a:p>
            <a:pPr marL="1943741" lvl="5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Zesde overzichtsniveau</a:t>
            </a:r>
          </a:p>
          <a:p>
            <a:pPr marL="2267698" lvl="6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Zevende overzichtsniveau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26DBDB6E-6EDF-6F0B-F347-346BB77FDE22}"/>
              </a:ext>
            </a:extLst>
          </p:cNvPr>
          <p:cNvCxnSpPr/>
          <p:nvPr userDrawn="1"/>
        </p:nvCxnSpPr>
        <p:spPr>
          <a:xfrm>
            <a:off x="138633" y="4678018"/>
            <a:ext cx="8928308" cy="0"/>
          </a:xfrm>
          <a:prstGeom prst="line">
            <a:avLst/>
          </a:prstGeom>
          <a:ln>
            <a:solidFill>
              <a:srgbClr val="78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6">
            <a:extLst>
              <a:ext uri="{FF2B5EF4-FFF2-40B4-BE49-F238E27FC236}">
                <a16:creationId xmlns:a16="http://schemas.microsoft.com/office/drawing/2014/main" id="{21FE9B9D-E9FF-0998-7E52-2F587FCF712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763978"/>
            <a:ext cx="678517" cy="2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0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hf hdr="0" ftr="0" dt="0"/>
  <p:txStyles>
    <p:titleStyle>
      <a:lvl1pPr algn="l" defTabSz="68570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57" indent="-242968" algn="l" defTabSz="685709" rtl="0" eaLnBrk="1" latinLnBrk="0" hangingPunct="1">
        <a:lnSpc>
          <a:spcPct val="90000"/>
        </a:lnSpc>
        <a:spcBef>
          <a:spcPts val="1063"/>
        </a:spcBef>
        <a:buClr>
          <a:srgbClr val="000000"/>
        </a:buClr>
        <a:buSzPct val="45000"/>
        <a:buFont typeface="Wingdings" charset="2"/>
        <a:buChar char="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8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36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44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99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53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07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6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09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63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17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71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26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8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3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CE6F2"/>
            </a:gs>
            <a:gs pos="100000">
              <a:srgbClr val="558ED5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de opmaak van de titeltekst te bewerken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400" b="0" strike="noStrike" spc="-1">
                <a:latin typeface="Arial"/>
              </a:rPr>
              <a:t>Klik om de opmaak van de overzichtstekst te bewerken</a:t>
            </a:r>
          </a:p>
          <a:p>
            <a:pPr marL="647914" lvl="1" indent="-242968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100" b="0" strike="noStrike" spc="-1">
                <a:latin typeface="Arial"/>
              </a:rPr>
              <a:t>Tweede overzichtsniveau</a:t>
            </a:r>
          </a:p>
          <a:p>
            <a:pPr marL="971870" lvl="2" indent="-215971">
              <a:spcBef>
                <a:spcPts val="63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latin typeface="Arial"/>
              </a:rPr>
              <a:t>Derde overzichtsniveau</a:t>
            </a:r>
          </a:p>
          <a:p>
            <a:pPr marL="1295827" lvl="3" indent="-161978">
              <a:spcBef>
                <a:spcPts val="42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500" b="0" strike="noStrike" spc="-1">
                <a:latin typeface="Arial"/>
              </a:rPr>
              <a:t>Vierde overzichtsniveau</a:t>
            </a:r>
          </a:p>
          <a:p>
            <a:pPr marL="1619784" lvl="4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Vijfde overzichtsniveau</a:t>
            </a:r>
          </a:p>
          <a:p>
            <a:pPr marL="1943741" lvl="5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Zesde overzichtsniveau</a:t>
            </a:r>
          </a:p>
          <a:p>
            <a:pPr marL="2267698" lvl="6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Zevende overzichtsniveau</a:t>
            </a:r>
          </a:p>
        </p:txBody>
      </p:sp>
    </p:spTree>
    <p:extLst>
      <p:ext uri="{BB962C8B-B14F-4D97-AF65-F5344CB8AC3E}">
        <p14:creationId xmlns:p14="http://schemas.microsoft.com/office/powerpoint/2010/main" val="201533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68570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57" indent="-242968" algn="l" defTabSz="685709" rtl="0" eaLnBrk="1" latinLnBrk="0" hangingPunct="1">
        <a:lnSpc>
          <a:spcPct val="90000"/>
        </a:lnSpc>
        <a:spcBef>
          <a:spcPts val="1063"/>
        </a:spcBef>
        <a:buClr>
          <a:srgbClr val="000000"/>
        </a:buClr>
        <a:buSzPct val="45000"/>
        <a:buFont typeface="Wingdings" charset="2"/>
        <a:buChar char="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8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36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44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99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53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07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6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09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63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17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71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26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8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3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CE6F2"/>
            </a:gs>
            <a:gs pos="100000">
              <a:srgbClr val="558ED5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4"/>
          <p:cNvPicPr/>
          <p:nvPr/>
        </p:nvPicPr>
        <p:blipFill>
          <a:blip r:embed="rId15"/>
          <a:stretch/>
        </p:blipFill>
        <p:spPr>
          <a:xfrm>
            <a:off x="8033074" y="122040"/>
            <a:ext cx="974843" cy="36288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051" y="205200"/>
            <a:ext cx="8229068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3300" b="0" strike="noStrike" spc="-1">
                <a:latin typeface="Arial"/>
              </a:rPr>
              <a:t>Klik om de opmaak van de titeltekst te bewerken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051" y="1203390"/>
            <a:ext cx="8229068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400" b="0" strike="noStrike" spc="-1">
                <a:latin typeface="Arial"/>
              </a:rPr>
              <a:t>Klik om de opmaak van de overzichtstekst te bewerken</a:t>
            </a:r>
          </a:p>
          <a:p>
            <a:pPr marL="647914" lvl="1" indent="-242968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100" b="0" strike="noStrike" spc="-1">
                <a:latin typeface="Arial"/>
              </a:rPr>
              <a:t>Tweede overzichtsniveau</a:t>
            </a:r>
          </a:p>
          <a:p>
            <a:pPr marL="971870" lvl="2" indent="-215971">
              <a:spcBef>
                <a:spcPts val="63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latin typeface="Arial"/>
              </a:rPr>
              <a:t>Derde overzichtsniveau</a:t>
            </a:r>
          </a:p>
          <a:p>
            <a:pPr marL="1295827" lvl="3" indent="-161978">
              <a:spcBef>
                <a:spcPts val="42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500" b="0" strike="noStrike" spc="-1">
                <a:latin typeface="Arial"/>
              </a:rPr>
              <a:t>Vierde overzichtsniveau</a:t>
            </a:r>
          </a:p>
          <a:p>
            <a:pPr marL="1619784" lvl="4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Vijfde overzichtsniveau</a:t>
            </a:r>
          </a:p>
          <a:p>
            <a:pPr marL="1943741" lvl="5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Zesde overzichtsniveau</a:t>
            </a:r>
          </a:p>
          <a:p>
            <a:pPr marL="2267698" lvl="6" indent="-161978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500" b="0" strike="noStrike" spc="-1">
                <a:latin typeface="Arial"/>
              </a:rPr>
              <a:t>Zevende overzichtsniveau</a:t>
            </a:r>
          </a:p>
        </p:txBody>
      </p:sp>
      <p:sp>
        <p:nvSpPr>
          <p:cNvPr id="81" name="Rechthoek 80"/>
          <p:cNvSpPr/>
          <p:nvPr/>
        </p:nvSpPr>
        <p:spPr>
          <a:xfrm>
            <a:off x="7559015" y="4455000"/>
            <a:ext cx="1175967" cy="3202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1" tIns="33746" rIns="67491" bIns="33746" anchor="t">
            <a:noAutofit/>
          </a:bodyPr>
          <a:lstStyle/>
          <a:p>
            <a:pPr>
              <a:lnSpc>
                <a:spcPct val="100000"/>
              </a:lnSpc>
              <a:buNone/>
            </a:pPr>
            <a:fld id="{BE4B75A7-DE08-46CE-B8BB-454AFFD98F86}" type="slidenum">
              <a:rPr lang="nl-NL" sz="1800" b="0" strike="noStrike" spc="-1">
                <a:latin typeface="Times New Roman"/>
              </a:rPr>
              <a:t>‹nr.›</a:t>
            </a:fld>
            <a:endParaRPr lang="nl-NL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798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xStyles>
    <p:titleStyle>
      <a:lvl1pPr algn="l" defTabSz="68570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57" indent="-242968" algn="l" defTabSz="685709" rtl="0" eaLnBrk="1" latinLnBrk="0" hangingPunct="1">
        <a:lnSpc>
          <a:spcPct val="90000"/>
        </a:lnSpc>
        <a:spcBef>
          <a:spcPts val="1063"/>
        </a:spcBef>
        <a:buClr>
          <a:srgbClr val="000000"/>
        </a:buClr>
        <a:buSzPct val="45000"/>
        <a:buFont typeface="Wingdings" charset="2"/>
        <a:buChar char="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8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36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44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99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53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07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61" indent="-171427" algn="l" defTabSz="6857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09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63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17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71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26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80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34" algn="l" defTabSz="6857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rtenmet8.wordpres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youtube.com/watch?v=9tVzsB0N_P8" TargetMode="External"/><Relationship Id="rId5" Type="http://schemas.openxmlformats.org/officeDocument/2006/relationships/hyperlink" Target="https://www.youtube.com/watch?v=UZKI_CRgZEk" TargetMode="External"/><Relationship Id="rId4" Type="http://schemas.openxmlformats.org/officeDocument/2006/relationships/hyperlink" Target="https://www.youtube.com/results?search_query=wordpress+website+make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ontwerpdemo.wordpres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sers.nl/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3400" dirty="0"/>
              <a:t>CompUsers</a:t>
            </a:r>
            <a:br>
              <a:rPr lang="nl-NL" sz="3400" dirty="0"/>
            </a:br>
            <a:r>
              <a:rPr lang="nl-NL" sz="3400" dirty="0"/>
              <a:t>WordPress</a:t>
            </a:r>
            <a:br>
              <a:rPr lang="nl-NL" sz="3400" dirty="0"/>
            </a:br>
            <a:r>
              <a:rPr lang="nl-NL" sz="1800" dirty="0"/>
              <a:t>namens Platform WebOntwerp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l-NL" sz="1600" dirty="0"/>
              <a:t>Wij willen onze leden ondersteunen bij het hobbymatig toepassen van webontwerp gedurende alle fasen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2CAF7-F54B-4035-B6EC-04CCD6BA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Wordpress.com of Wordpress.org?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9E666E-1514-453F-A746-5D115D22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1" fontAlgn="base" hangingPunct="1"/>
            <a:r>
              <a:rPr lang="nl-NL" sz="2400" dirty="0">
                <a:effectLst/>
              </a:rPr>
              <a:t>Wordpress.com</a:t>
            </a:r>
          </a:p>
          <a:p>
            <a:pPr lvl="1"/>
            <a:r>
              <a:rPr lang="nl-NL" sz="2400" dirty="0"/>
              <a:t>Komt met ruimte op het web</a:t>
            </a:r>
          </a:p>
          <a:p>
            <a:pPr lvl="1"/>
            <a:r>
              <a:rPr lang="nl-NL" sz="2400" dirty="0">
                <a:effectLst/>
              </a:rPr>
              <a:t>Eenvoudig te gebruiken</a:t>
            </a:r>
          </a:p>
          <a:p>
            <a:r>
              <a:rPr lang="nl-NL" sz="2400" dirty="0">
                <a:effectLst/>
              </a:rPr>
              <a:t>Wordpress.org</a:t>
            </a:r>
          </a:p>
          <a:p>
            <a:pPr lvl="1"/>
            <a:r>
              <a:rPr lang="nl-NL" sz="2400" dirty="0"/>
              <a:t>Hier haal je de software op</a:t>
            </a:r>
          </a:p>
          <a:p>
            <a:pPr lvl="1"/>
            <a:r>
              <a:rPr lang="nl-NL" sz="2400" dirty="0">
                <a:effectLst/>
              </a:rPr>
              <a:t>Die installeer je op </a:t>
            </a:r>
            <a:r>
              <a:rPr lang="nl-NL" sz="2400" dirty="0"/>
              <a:t>een “eigen” webserver</a:t>
            </a:r>
          </a:p>
          <a:p>
            <a:pPr lvl="1"/>
            <a:r>
              <a:rPr lang="nl-NL" sz="2400" dirty="0"/>
              <a:t>Soms heeft je internet provider een kant en klare set</a:t>
            </a:r>
          </a:p>
          <a:p>
            <a:pPr lvl="1"/>
            <a:r>
              <a:rPr lang="nl-NL" sz="2400" dirty="0">
                <a:effectLst/>
              </a:rPr>
              <a:t>Veel meer mogelijkheden dan op wordpress.com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8AD3EFD-A757-4205-AFA5-5960457ED2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339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DB0D1-31C8-4410-B554-26C1A79C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Ruimte op het web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C3A6DB-082C-4A8A-93FF-FF25B682A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1" fontAlgn="base" hangingPunct="1"/>
            <a:r>
              <a:rPr lang="nl-NL" sz="2000" dirty="0">
                <a:effectLst/>
              </a:rPr>
              <a:t>Met wordpress.com wordt je site daar ondergebracht</a:t>
            </a:r>
          </a:p>
          <a:p>
            <a:pPr rtl="0" eaLnBrk="1" fontAlgn="base" hangingPunct="1"/>
            <a:r>
              <a:rPr lang="nl-NL" sz="2000" dirty="0"/>
              <a:t>Met de gratis versie krijg je geen eigen domeinnaam</a:t>
            </a:r>
          </a:p>
          <a:p>
            <a:pPr rtl="0" eaLnBrk="1" fontAlgn="base" hangingPunct="1"/>
            <a:r>
              <a:rPr lang="nl-NL" sz="2000" dirty="0">
                <a:effectLst/>
              </a:rPr>
              <a:t>Meer limitatie met gratis gebruik:</a:t>
            </a:r>
          </a:p>
          <a:p>
            <a:pPr lvl="1"/>
            <a:r>
              <a:rPr lang="nl-NL" sz="2000" dirty="0">
                <a:effectLst/>
              </a:rPr>
              <a:t>Minder thema’s te gebruiken</a:t>
            </a:r>
          </a:p>
          <a:p>
            <a:pPr lvl="1"/>
            <a:r>
              <a:rPr lang="nl-NL" sz="2000" dirty="0"/>
              <a:t>Minder plug-ins te gebruiken</a:t>
            </a:r>
          </a:p>
          <a:p>
            <a:r>
              <a:rPr lang="nl-NL" sz="2000" dirty="0"/>
              <a:t>Met eigen ruimte heb je meer mogelijkheden:</a:t>
            </a:r>
          </a:p>
          <a:p>
            <a:pPr lvl="1"/>
            <a:r>
              <a:rPr lang="nl-NL" sz="2000" dirty="0">
                <a:effectLst/>
              </a:rPr>
              <a:t>Wordpress.org biedt ongelimiteerde mogelijkheden</a:t>
            </a:r>
          </a:p>
          <a:p>
            <a:pPr lvl="1"/>
            <a:r>
              <a:rPr lang="nl-NL" sz="2000" dirty="0">
                <a:effectLst/>
              </a:rPr>
              <a:t>De software zelf is gratis, sommige uitbreidingen niet</a:t>
            </a:r>
          </a:p>
          <a:p>
            <a:pPr lvl="1"/>
            <a:r>
              <a:rPr lang="nl-NL" sz="2000" dirty="0"/>
              <a:t>Je kunt je eigen domein mee kopen</a:t>
            </a:r>
            <a:endParaRPr lang="nl-NL" sz="2000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EF792B-9BE5-494E-AEBA-47548697E0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52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F363B-726F-4B15-962E-9A6173B5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Installatie van WordPress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C8683D-81F1-480F-801F-259B16C02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Op Wordpress.com is alles al geregeld</a:t>
            </a:r>
          </a:p>
          <a:p>
            <a:r>
              <a:rPr lang="nl-NL" sz="2000" dirty="0"/>
              <a:t>Via Wordpress.org zijn er twee opties:</a:t>
            </a:r>
          </a:p>
          <a:p>
            <a:pPr marL="847307" lvl="1" indent="-457200">
              <a:buFont typeface="+mj-lt"/>
              <a:buAutoNum type="arabicPeriod"/>
            </a:pPr>
            <a:r>
              <a:rPr lang="nl-NL" sz="2000" dirty="0"/>
              <a:t>Via je web hosting provider – automatische installatie</a:t>
            </a:r>
          </a:p>
          <a:p>
            <a:pPr marL="847307" lvl="1" indent="-457200">
              <a:buFont typeface="+mj-lt"/>
              <a:buAutoNum type="arabicPeriod"/>
            </a:pPr>
            <a:r>
              <a:rPr lang="nl-NL" sz="2000" dirty="0"/>
              <a:t>Via FTP – volledige handmatige installatie:</a:t>
            </a:r>
          </a:p>
          <a:p>
            <a:pPr lvl="2"/>
            <a:r>
              <a:rPr lang="nl-NL" sz="2000" dirty="0"/>
              <a:t> Eerst een SQL database aanmaken</a:t>
            </a:r>
          </a:p>
          <a:p>
            <a:pPr lvl="2"/>
            <a:r>
              <a:rPr lang="nl-NL" sz="2000" dirty="0"/>
              <a:t> Dan de software overbrengen</a:t>
            </a:r>
          </a:p>
          <a:p>
            <a:pPr lvl="2"/>
            <a:r>
              <a:rPr lang="nl-NL" sz="2000" dirty="0"/>
              <a:t> Dan de software starten en koppelen aan de database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3446472-DCCE-4E45-AFA2-875279AA68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58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2EEE3-DD71-0680-B80B-12E647005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Maar let 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9AA00F-49BC-2A1D-26D9-839124331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WordPress is een heel uitgebreid systeem</a:t>
            </a:r>
          </a:p>
          <a:p>
            <a:r>
              <a:rPr lang="nl-NL" dirty="0"/>
              <a:t>In een klein uurtje krijg ik nauwelijks iets uitgelegd</a:t>
            </a:r>
          </a:p>
          <a:p>
            <a:r>
              <a:rPr lang="nl-NL" dirty="0"/>
              <a:t>Gelukkig is er online heel veel informatie</a:t>
            </a:r>
          </a:p>
          <a:p>
            <a:pPr lvl="1"/>
            <a:r>
              <a:rPr lang="nl-NL" dirty="0"/>
              <a:t>Bijvoorbeeld via YouTube veel gratis hulp</a:t>
            </a:r>
          </a:p>
          <a:p>
            <a:pPr lvl="1"/>
            <a:r>
              <a:rPr lang="nl-NL" dirty="0"/>
              <a:t>Of via bijvoorbeeld Udemy bijna gratis</a:t>
            </a:r>
          </a:p>
          <a:p>
            <a:pPr lvl="1"/>
            <a:r>
              <a:rPr lang="nl-NL" dirty="0"/>
              <a:t>Via WordPress.com ook veel hulp</a:t>
            </a:r>
          </a:p>
          <a:p>
            <a:pPr lvl="1"/>
            <a:r>
              <a:rPr lang="nl-NL" dirty="0"/>
              <a:t>Uitgebreide community met forums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3E56D75-1E8C-176D-1587-48677D2F16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0832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60EA0-268D-488C-B8C8-9171D104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Inrichten van je site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072B6A-F1D0-4BE8-8335-466272196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400" dirty="0"/>
              <a:t>Voor deze presentatie ga ik nu uit van wordpress.com</a:t>
            </a:r>
          </a:p>
          <a:p>
            <a:r>
              <a:rPr lang="nl-NL" sz="2400" dirty="0"/>
              <a:t>Je gaat naar wordpress.com</a:t>
            </a:r>
          </a:p>
          <a:p>
            <a:r>
              <a:rPr lang="nl-NL" sz="2400" dirty="0"/>
              <a:t>Je maakt een account aan (gratis)</a:t>
            </a:r>
          </a:p>
          <a:p>
            <a:r>
              <a:rPr lang="nl-NL" sz="2400" dirty="0"/>
              <a:t>Je ontvangt een mail om je account te activeren</a:t>
            </a:r>
          </a:p>
          <a:p>
            <a:r>
              <a:rPr lang="nl-NL" sz="2400" dirty="0"/>
              <a:t>Je activeert je account</a:t>
            </a:r>
          </a:p>
          <a:p>
            <a:r>
              <a:rPr lang="nl-NL" sz="2400" dirty="0"/>
              <a:t>Dan kies je domein/sitenaam</a:t>
            </a:r>
          </a:p>
          <a:p>
            <a:r>
              <a:rPr lang="nl-NL" sz="2400" dirty="0"/>
              <a:t>Dan kom je op je site, achter de schermen</a:t>
            </a:r>
          </a:p>
          <a:p>
            <a:r>
              <a:rPr lang="nl-NL" sz="2400" dirty="0"/>
              <a:t>Dan ga je aan de slag!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A67A98-CFE9-4573-BDD9-D11C3357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68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E2E4E-A8AE-F25F-C9E3-B1BEF07C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Live Demo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296CAE-4057-8937-19CF-79A5AAC8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>
                <a:hlinkClick r:id="rId3"/>
              </a:rPr>
              <a:t>Absolute Beginners – Een artikeltje voor de SoftwareBus (wordpress.com)</a:t>
            </a:r>
            <a:endParaRPr lang="nl-NL" sz="1800" dirty="0"/>
          </a:p>
          <a:p>
            <a:r>
              <a:rPr lang="nl-NL" sz="1800" dirty="0">
                <a:hlinkClick r:id="rId4"/>
              </a:rPr>
              <a:t>https://www.youtube.com/results?search_query=wordpress+website+maken</a:t>
            </a:r>
            <a:endParaRPr lang="nl-NL" sz="1800" dirty="0"/>
          </a:p>
          <a:p>
            <a:r>
              <a:rPr lang="nl-NL" sz="1800" dirty="0">
                <a:hlinkClick r:id="rId5"/>
              </a:rPr>
              <a:t>https://www.youtube.com/watch?v=UZKI_CRgZEk</a:t>
            </a:r>
            <a:endParaRPr lang="nl-NL" sz="1800" dirty="0"/>
          </a:p>
          <a:p>
            <a:r>
              <a:rPr lang="nl-NL" sz="1800" dirty="0">
                <a:hlinkClick r:id="rId6"/>
              </a:rPr>
              <a:t>https://www.youtube.com/watch?v=9tVzsB0N_P8</a:t>
            </a:r>
            <a:endParaRPr lang="nl-NL" sz="1800" dirty="0"/>
          </a:p>
          <a:p>
            <a:endParaRPr lang="nl-NL" sz="1800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97861F-CE12-57FA-DEFC-50D47306EC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512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D0B90-7614-4882-91FB-61A967337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Publiceren van je site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51CC84-F244-4F77-84DD-30779AC1D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Demo op Wordpress.com</a:t>
            </a:r>
          </a:p>
          <a:p>
            <a:pPr lvl="1"/>
            <a:r>
              <a:rPr lang="nl-NL" dirty="0"/>
              <a:t>Zie de uitleg op je dashboard</a:t>
            </a:r>
          </a:p>
          <a:p>
            <a:pPr lvl="1"/>
            <a:r>
              <a:rPr lang="nl-NL" dirty="0"/>
              <a:t>Voer de stappen uit</a:t>
            </a:r>
          </a:p>
          <a:p>
            <a:pPr lvl="1"/>
            <a:r>
              <a:rPr lang="nl-NL" dirty="0"/>
              <a:t>Maak de site zichtbaar online</a:t>
            </a:r>
          </a:p>
          <a:p>
            <a:pPr lvl="1"/>
            <a:r>
              <a:rPr lang="nl-NL" dirty="0"/>
              <a:t>Iedereen kan ‘m bezoeken:</a:t>
            </a:r>
            <a:br>
              <a:rPr lang="nl-NL" dirty="0"/>
            </a:br>
            <a:r>
              <a:rPr lang="nl-NL" dirty="0">
                <a:hlinkClick r:id="rId3"/>
              </a:rPr>
              <a:t>https://webontwerpdemo.wordpress.com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278AC0-9127-40FD-A014-F36F2C7DAE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710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8AB1C-37E7-42C7-86F6-36CDDF0B4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Vragen?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154D66-5BF6-4DC1-94CC-C287C1E3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6733B2-AB85-474A-9059-B3FB02BACF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895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E230485-691C-4A4D-BFF5-E0C251D221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Dank voor de belangstelling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148EAF75-9F3D-4D72-B35A-24FE07166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Veel succes met uw WordPress site</a:t>
            </a:r>
          </a:p>
          <a:p>
            <a:r>
              <a:rPr lang="nl-NL" sz="1600" dirty="0"/>
              <a:t>Namens CompUsers Platform WebOntwerp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5E7F2A-C0E1-40EF-AC8F-76033EE44C5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4859338"/>
            <a:ext cx="1128713" cy="357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288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26407-C9D7-41E4-A887-6755E249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CompUsers: Platform WebOntwerp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106D1A-CAAB-4053-B9CB-7E89BEE7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400" dirty="0"/>
              <a:t>De hobby delen</a:t>
            </a:r>
          </a:p>
          <a:p>
            <a:r>
              <a:rPr lang="nl-NL" sz="2400" dirty="0"/>
              <a:t>Leren van en met elkaar</a:t>
            </a:r>
          </a:p>
          <a:p>
            <a:r>
              <a:rPr lang="nl-NL" sz="2400" dirty="0"/>
              <a:t>Verzorgen van lezingen en workshops tijdens CompU</a:t>
            </a:r>
            <a:r>
              <a:rPr lang="nl-NL" sz="2400" i="1" dirty="0"/>
              <a:t>fair</a:t>
            </a:r>
          </a:p>
          <a:p>
            <a:r>
              <a:rPr lang="nl-NL" sz="2400" dirty="0"/>
              <a:t>Bijdragen aan de inhoud van de SoftwareBus</a:t>
            </a:r>
          </a:p>
          <a:p>
            <a:r>
              <a:rPr lang="nl-NL" sz="2400" dirty="0"/>
              <a:t>Bijdragen aan de inhoud van onze website</a:t>
            </a:r>
          </a:p>
          <a:p>
            <a:r>
              <a:rPr lang="nl-NL" sz="2400" dirty="0"/>
              <a:t>Reviews van software voor </a:t>
            </a:r>
            <a:r>
              <a:rPr lang="nl-NL" sz="2400" dirty="0">
                <a:hlinkClick r:id="rId2"/>
              </a:rPr>
              <a:t>www.compusers.nl</a:t>
            </a:r>
            <a:endParaRPr lang="nl-NL" sz="2400" dirty="0"/>
          </a:p>
          <a:p>
            <a:r>
              <a:rPr lang="nl-NL" sz="2400" dirty="0"/>
              <a:t>Eventueel weer eigen discware</a:t>
            </a:r>
          </a:p>
          <a:p>
            <a:r>
              <a:rPr lang="nl-NL" sz="2400" dirty="0"/>
              <a:t>Wij ondersteunen onze leden </a:t>
            </a:r>
            <a:r>
              <a:rPr lang="nl-NL" sz="2400" dirty="0">
                <a:solidFill>
                  <a:srgbClr val="FF0000"/>
                </a:solidFill>
              </a:rPr>
              <a:t>nog</a:t>
            </a:r>
            <a:r>
              <a:rPr lang="nl-NL" sz="2400" dirty="0"/>
              <a:t> bij gebruik van </a:t>
            </a:r>
            <a:r>
              <a:rPr lang="nl-NL" sz="2400" dirty="0">
                <a:solidFill>
                  <a:srgbClr val="FF0000"/>
                </a:solidFill>
              </a:rPr>
              <a:t>Scratch</a:t>
            </a:r>
            <a:r>
              <a:rPr lang="nl-NL" sz="2400" dirty="0"/>
              <a:t>®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00EAC25-005F-4358-B168-F3EFFD6D7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A647B-78A0-47DE-B758-BD100503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WebOntwerp en WordPress – De 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CBB700-0D94-40D4-9418-60233EE27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Wat is WordPress?</a:t>
            </a:r>
          </a:p>
          <a:p>
            <a:r>
              <a:rPr lang="nl-NL" dirty="0"/>
              <a:t>Wat is een Blog?</a:t>
            </a:r>
          </a:p>
          <a:p>
            <a:r>
              <a:rPr lang="nl-NL" dirty="0"/>
              <a:t>Wat is een Content Management System?</a:t>
            </a:r>
          </a:p>
          <a:p>
            <a:r>
              <a:rPr lang="nl-NL" dirty="0"/>
              <a:t>Waarom een eigen website?</a:t>
            </a:r>
          </a:p>
          <a:p>
            <a:r>
              <a:rPr lang="nl-NL" dirty="0"/>
              <a:t>Hoe pak je dit aan?</a:t>
            </a:r>
          </a:p>
          <a:p>
            <a:r>
              <a:rPr lang="nl-NL" dirty="0"/>
              <a:t>Vragen?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010FAD-3946-4D3A-8F33-EF376B8B0E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631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D2FB4-7DB3-4D6A-B9C0-1EF58E9B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Wat is WordPress?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B30380-7220-4653-9D2A-BB1F0BD14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1" fontAlgn="base" hangingPunct="1"/>
            <a:r>
              <a:rPr lang="nl-NL" sz="2400" dirty="0">
                <a:effectLst/>
              </a:rPr>
              <a:t>Open Source software</a:t>
            </a:r>
          </a:p>
          <a:p>
            <a:pPr rtl="0" eaLnBrk="1" fontAlgn="base" hangingPunct="1"/>
            <a:r>
              <a:rPr lang="nl-NL" sz="2400" dirty="0"/>
              <a:t>Om websites te realiseren</a:t>
            </a:r>
          </a:p>
          <a:p>
            <a:pPr rtl="0" eaLnBrk="1" fontAlgn="base" hangingPunct="1"/>
            <a:r>
              <a:rPr lang="nl-NL" sz="2400" dirty="0">
                <a:effectLst/>
              </a:rPr>
              <a:t>Het meest gebruikte Content Management Systeem</a:t>
            </a:r>
          </a:p>
          <a:p>
            <a:pPr rtl="0" eaLnBrk="1" fontAlgn="base" hangingPunct="1"/>
            <a:r>
              <a:rPr lang="nl-NL" sz="2400" dirty="0"/>
              <a:t>Oorspronkelijk bedoeld om weblogs (blogs) mee te maken</a:t>
            </a:r>
          </a:p>
          <a:p>
            <a:pPr rtl="0" eaLnBrk="1" fontAlgn="base" hangingPunct="1"/>
            <a:r>
              <a:rPr lang="nl-NL" sz="2400" dirty="0"/>
              <a:t>Je kunt er volledige websites mee maken</a:t>
            </a:r>
          </a:p>
          <a:p>
            <a:pPr rtl="0" eaLnBrk="1" fontAlgn="base" hangingPunct="1"/>
            <a:r>
              <a:rPr lang="nl-NL" sz="2400" dirty="0"/>
              <a:t>Veel grote bedrijven gebruiken het ook</a:t>
            </a:r>
          </a:p>
          <a:p>
            <a:pPr rtl="0" eaLnBrk="1" fontAlgn="base" hangingPunct="1"/>
            <a:r>
              <a:rPr lang="nl-NL" sz="2400" dirty="0"/>
              <a:t>Ook beschikbaar in het Nederlands</a:t>
            </a:r>
          </a:p>
          <a:p>
            <a:pPr marL="0" indent="0" rtl="0" eaLnBrk="1" fontAlgn="base" hangingPunct="1">
              <a:buNone/>
            </a:pPr>
            <a:endParaRPr lang="nl-NL" sz="2400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95E578-6034-4485-BBAE-C83AD0E3E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F0DCEA7-1C1E-4E19-80D4-C90412494A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90"/>
          <a:stretch/>
        </p:blipFill>
        <p:spPr>
          <a:xfrm>
            <a:off x="3635896" y="0"/>
            <a:ext cx="1008112" cy="9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7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BF857-5067-4D91-B6FC-F6011287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Wat is een Blog (ofwel weblog)?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14702D-A920-45FF-B3C3-EA814F674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sz="2000" dirty="0">
                <a:effectLst/>
              </a:rPr>
              <a:t>Een online persoonlijk dagboek</a:t>
            </a:r>
          </a:p>
          <a:p>
            <a:pPr rtl="0" eaLnBrk="1" fontAlgn="base" hangingPunct="1"/>
            <a:r>
              <a:rPr lang="nl-NL" sz="2000" dirty="0">
                <a:effectLst/>
              </a:rPr>
              <a:t>Wordt regelmatig (soms meerdere keren per dag) bijgehouden</a:t>
            </a:r>
          </a:p>
          <a:p>
            <a:pPr rtl="0" eaLnBrk="1" fontAlgn="base" hangingPunct="1"/>
            <a:r>
              <a:rPr lang="nl-NL" sz="2000" dirty="0">
                <a:effectLst/>
              </a:rPr>
              <a:t>Meestal in chronologische volgorde, het nieuwste bovenaan</a:t>
            </a:r>
          </a:p>
          <a:p>
            <a:pPr rtl="0" eaLnBrk="1" fontAlgn="base" hangingPunct="1"/>
            <a:r>
              <a:rPr lang="nl-NL" sz="2000" dirty="0"/>
              <a:t>De auteur is de Blogger en hij (of zij) kan volgers hebben</a:t>
            </a:r>
          </a:p>
          <a:p>
            <a:pPr rtl="0" eaLnBrk="1" fontAlgn="base" hangingPunct="1"/>
            <a:r>
              <a:rPr lang="nl-NL" sz="2000" dirty="0"/>
              <a:t>Het kan gaan om tekst, plaatjes, video (vlog) of audio (podcast)</a:t>
            </a:r>
          </a:p>
          <a:p>
            <a:pPr rtl="0" eaLnBrk="1" fontAlgn="base" hangingPunct="1"/>
            <a:r>
              <a:rPr lang="nl-NL" sz="2000" dirty="0"/>
              <a:t>Vaak zijn ook reacties mogelijk</a:t>
            </a:r>
          </a:p>
          <a:p>
            <a:pPr rtl="0" eaLnBrk="1" fontAlgn="base" hangingPunct="1"/>
            <a:endParaRPr lang="nl-NL" sz="2000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1ED24F5-ACCF-4460-B936-D0F4A1348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31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F6B58-A649-4DED-A486-88E291BE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Wat is een Content Management System?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B0F450-072A-46BC-9750-0F99C29D8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sz="2400" dirty="0"/>
              <a:t>E</a:t>
            </a:r>
            <a:r>
              <a:rPr lang="nl-NL" sz="2400" dirty="0">
                <a:effectLst/>
              </a:rPr>
              <a:t>en softwaretoepassing, meestal een webapplicatie</a:t>
            </a:r>
          </a:p>
          <a:p>
            <a:pPr rtl="0" eaLnBrk="1" fontAlgn="base" hangingPunct="1"/>
            <a:r>
              <a:rPr lang="nl-NL" sz="2400" dirty="0"/>
              <a:t>Om op Internet te kunnen publiceren</a:t>
            </a:r>
          </a:p>
          <a:p>
            <a:pPr rtl="0" eaLnBrk="1" fontAlgn="base" hangingPunct="1"/>
            <a:r>
              <a:rPr lang="nl-NL" sz="2400" dirty="0">
                <a:effectLst/>
              </a:rPr>
              <a:t>Zonder veel technische kennis</a:t>
            </a:r>
          </a:p>
          <a:p>
            <a:pPr rtl="0" eaLnBrk="1" fontAlgn="base" hangingPunct="1"/>
            <a:r>
              <a:rPr lang="nl-NL" sz="2400" dirty="0"/>
              <a:t>De inhoud wordt meestal als platte tekst ingevoerd</a:t>
            </a:r>
          </a:p>
          <a:p>
            <a:pPr rtl="0" eaLnBrk="1" fontAlgn="base" hangingPunct="1"/>
            <a:r>
              <a:rPr lang="nl-NL" sz="2400" dirty="0">
                <a:effectLst/>
              </a:rPr>
              <a:t>De presentatie wordt via sjabloon geregeld</a:t>
            </a:r>
          </a:p>
          <a:p>
            <a:pPr rtl="0" eaLnBrk="1" fontAlgn="base" hangingPunct="1"/>
            <a:endParaRPr lang="nl-NL" sz="2400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9A8EDD-E2A1-4EB1-B306-6E7ECB569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977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6023E-E8C7-43D8-9BFF-920A501E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Waarom een eigen website?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1953E1-9C40-45C1-9452-3DA82C270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1" fontAlgn="base" hangingPunct="1"/>
            <a:r>
              <a:rPr lang="nl-NL" dirty="0">
                <a:effectLst/>
              </a:rPr>
              <a:t>Heb je een website nodig?</a:t>
            </a:r>
          </a:p>
          <a:p>
            <a:pPr rtl="0" eaLnBrk="1" fontAlgn="base" hangingPunct="1"/>
            <a:r>
              <a:rPr lang="nl-NL" dirty="0"/>
              <a:t>Is het voor je bedrijf? </a:t>
            </a:r>
          </a:p>
          <a:p>
            <a:pPr rtl="0" eaLnBrk="1" fontAlgn="base" hangingPunct="1"/>
            <a:r>
              <a:rPr lang="nl-NL" dirty="0"/>
              <a:t>Is het voor je vereniging?</a:t>
            </a:r>
          </a:p>
          <a:p>
            <a:pPr rtl="0" eaLnBrk="1" fontAlgn="base" hangingPunct="1"/>
            <a:r>
              <a:rPr lang="nl-NL" dirty="0"/>
              <a:t>Is het omdat je zelf iets wilt delen?</a:t>
            </a:r>
          </a:p>
          <a:p>
            <a:pPr rtl="0" eaLnBrk="1" fontAlgn="base" hangingPunct="1"/>
            <a:r>
              <a:rPr lang="nl-NL" dirty="0"/>
              <a:t>Is het omdat je de techniek wilt leren kennen?</a:t>
            </a:r>
          </a:p>
          <a:p>
            <a:pPr rtl="0" eaLnBrk="1" fontAlgn="base" hangingPunct="1"/>
            <a:r>
              <a:rPr lang="nl-NL" dirty="0"/>
              <a:t>Is er een andere reden?</a:t>
            </a:r>
          </a:p>
          <a:p>
            <a:pPr rtl="0" eaLnBrk="1" fontAlgn="base" hangingPunct="1"/>
            <a:endParaRPr lang="nl-NL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DB772B-811E-47DF-81A6-27DCBBD2E0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346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3E550-4CF8-4236-AED7-8D5F5B2F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Hoe pak je dit aan?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4531FD-C10B-403A-85A3-F10F9148F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1" fontAlgn="base" hangingPunct="1"/>
            <a:r>
              <a:rPr lang="nl-NL" dirty="0">
                <a:effectLst/>
              </a:rPr>
              <a:t>Bepalen wat je wilt publiceren</a:t>
            </a:r>
          </a:p>
          <a:p>
            <a:pPr rtl="0" eaLnBrk="1" fontAlgn="base" hangingPunct="1"/>
            <a:r>
              <a:rPr lang="nl-NL" dirty="0">
                <a:effectLst/>
              </a:rPr>
              <a:t>Wordpress.com of Wordpress.org?</a:t>
            </a:r>
          </a:p>
          <a:p>
            <a:pPr rtl="0" eaLnBrk="1" fontAlgn="base" hangingPunct="1"/>
            <a:r>
              <a:rPr lang="nl-NL" dirty="0">
                <a:effectLst/>
              </a:rPr>
              <a:t>Ruimte op het web</a:t>
            </a:r>
          </a:p>
          <a:p>
            <a:pPr rtl="0" eaLnBrk="1" fontAlgn="base" hangingPunct="1"/>
            <a:r>
              <a:rPr lang="nl-NL" dirty="0"/>
              <a:t>Installatie van WordPress</a:t>
            </a:r>
          </a:p>
          <a:p>
            <a:pPr rtl="0" eaLnBrk="1" fontAlgn="base" hangingPunct="1"/>
            <a:r>
              <a:rPr lang="nl-NL" dirty="0"/>
              <a:t>Inrichten</a:t>
            </a:r>
            <a:r>
              <a:rPr lang="nl-NL" baseline="0" dirty="0"/>
              <a:t> van je site</a:t>
            </a:r>
            <a:endParaRPr lang="nl-NL" dirty="0"/>
          </a:p>
          <a:p>
            <a:pPr rtl="0" eaLnBrk="1" fontAlgn="base" hangingPunct="1"/>
            <a:r>
              <a:rPr lang="nl-NL" dirty="0"/>
              <a:t>Publiceren van je site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D1A27E4-563B-4BE5-9D15-1DC2010237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07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634B9-F05F-4FA8-9C3B-5A9F5DF9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Bepalen wat je wilt publiceren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B808A-32A7-474E-85DC-81C882DEA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dirty="0">
                <a:effectLst/>
              </a:rPr>
              <a:t>Je weet intussen dat je een website wilt hebben</a:t>
            </a:r>
          </a:p>
          <a:p>
            <a:pPr rtl="0" eaLnBrk="1" fontAlgn="base" hangingPunct="1"/>
            <a:r>
              <a:rPr lang="nl-NL" dirty="0"/>
              <a:t>Wie of wat is je doelgroep?</a:t>
            </a:r>
          </a:p>
          <a:p>
            <a:pPr lvl="1"/>
            <a:r>
              <a:rPr lang="nl-NL" dirty="0"/>
              <a:t>Elke doelgroep vraagt een eigen benadering</a:t>
            </a:r>
          </a:p>
          <a:p>
            <a:pPr lvl="1"/>
            <a:r>
              <a:rPr lang="nl-NL" dirty="0"/>
              <a:t>Is een CMS de beste aanpak?</a:t>
            </a:r>
          </a:p>
          <a:p>
            <a:pPr lvl="1"/>
            <a:endParaRPr lang="nl-NL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2F488B-5EE1-440C-9D95-657DE1F98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35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ompUs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Users" id="{FE072B48-C7CB-4021-BD5B-ADC8D5039273}" vid="{796C471D-2A1C-40FF-9E43-59594FDAB08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CompUsers</Template>
  <TotalTime>18688</TotalTime>
  <Words>893</Words>
  <Application>Microsoft Office PowerPoint</Application>
  <PresentationFormat>Diavoorstelling (16:9)</PresentationFormat>
  <Paragraphs>152</Paragraphs>
  <Slides>18</Slides>
  <Notes>6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18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CompUsers</vt:lpstr>
      <vt:lpstr>Kantoorthema</vt:lpstr>
      <vt:lpstr>1_Kantoorthema</vt:lpstr>
      <vt:lpstr>CompUsers WordPress namens Platform WebOntwerp</vt:lpstr>
      <vt:lpstr>CompUsers: Platform WebOntwerp</vt:lpstr>
      <vt:lpstr>WebOntwerp en WordPress – De agenda</vt:lpstr>
      <vt:lpstr>Wat is WordPress?</vt:lpstr>
      <vt:lpstr>Wat is een Blog (ofwel weblog)?</vt:lpstr>
      <vt:lpstr>Wat is een Content Management System?</vt:lpstr>
      <vt:lpstr>Waarom een eigen website?</vt:lpstr>
      <vt:lpstr>Hoe pak je dit aan?</vt:lpstr>
      <vt:lpstr>Bepalen wat je wilt publiceren</vt:lpstr>
      <vt:lpstr>Wordpress.com of Wordpress.org?</vt:lpstr>
      <vt:lpstr>Ruimte op het web</vt:lpstr>
      <vt:lpstr>Installatie van WordPress</vt:lpstr>
      <vt:lpstr>Maar let op</vt:lpstr>
      <vt:lpstr>Inrichten van je site</vt:lpstr>
      <vt:lpstr>Live Demo</vt:lpstr>
      <vt:lpstr>Publiceren van je site</vt:lpstr>
      <vt:lpstr>Vragen?</vt:lpstr>
      <vt:lpstr>Dank voor de belangstelling</vt:lpstr>
    </vt:vector>
  </TitlesOfParts>
  <Company>HCC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René Suiker</dc:creator>
  <cp:lastModifiedBy>René Suiker</cp:lastModifiedBy>
  <cp:revision>41</cp:revision>
  <cp:lastPrinted>2019-09-25T19:01:16Z</cp:lastPrinted>
  <dcterms:created xsi:type="dcterms:W3CDTF">2019-05-15T09:08:36Z</dcterms:created>
  <dcterms:modified xsi:type="dcterms:W3CDTF">2024-01-28T21:32:54Z</dcterms:modified>
</cp:coreProperties>
</file>