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81" r:id="rId4"/>
    <p:sldId id="282" r:id="rId5"/>
    <p:sldId id="283" r:id="rId6"/>
    <p:sldId id="284" r:id="rId7"/>
    <p:sldId id="285" r:id="rId8"/>
    <p:sldId id="286" r:id="rId9"/>
    <p:sldId id="289" r:id="rId10"/>
    <p:sldId id="290" r:id="rId11"/>
    <p:sldId id="291" r:id="rId12"/>
    <p:sldId id="292" r:id="rId13"/>
    <p:sldId id="293" r:id="rId14"/>
    <p:sldId id="294" r:id="rId15"/>
    <p:sldId id="287" r:id="rId16"/>
    <p:sldId id="288" r:id="rId17"/>
  </p:sldIdLst>
  <p:sldSz cx="9144000" cy="5143500" type="screen16x9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35780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715609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073414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431219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1789024" algn="l" defTabSz="715609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146828" algn="l" defTabSz="715609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2504633" algn="l" defTabSz="715609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2862438" algn="l" defTabSz="715609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1B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98" d="100"/>
          <a:sy n="98" d="100"/>
        </p:scale>
        <p:origin x="534" y="72"/>
      </p:cViewPr>
      <p:guideLst>
        <p:guide orient="horz" pos="1620"/>
        <p:guide pos="2881"/>
      </p:guideLst>
    </p:cSldViewPr>
  </p:slideViewPr>
  <p:outlineViewPr>
    <p:cViewPr>
      <p:scale>
        <a:sx n="33" d="100"/>
        <a:sy n="33" d="100"/>
      </p:scale>
      <p:origin x="0" y="-279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82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0804B-5CF1-40DE-8BB4-94C23F528AA8}" type="datetimeFigureOut">
              <a:rPr lang="nl-NL" smtClean="0"/>
              <a:t>23-9-2021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F4347-D19E-4D53-B13F-5DA9059B918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409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96720B4-F167-4421-A8A6-B3EEED21F3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2199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35780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715609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073414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431219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1789024" algn="l" defTabSz="7156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46828" algn="l" defTabSz="7156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04633" algn="l" defTabSz="7156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62438" algn="l" defTabSz="7156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6720B4-F167-4421-A8A6-B3EEED21F3DE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3342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Wat is WordPress?			5 minuten</a:t>
            </a:r>
          </a:p>
          <a:p>
            <a:r>
              <a:rPr lang="nl-NL" dirty="0"/>
              <a:t>Wat is een Blog?			5 minuten</a:t>
            </a:r>
          </a:p>
          <a:p>
            <a:r>
              <a:rPr lang="nl-NL" dirty="0"/>
              <a:t>Wat is een Content Management System?		5 minuten</a:t>
            </a:r>
          </a:p>
          <a:p>
            <a:r>
              <a:rPr lang="nl-NL" dirty="0"/>
              <a:t>Waarom een eigen website?			10 minuten</a:t>
            </a:r>
          </a:p>
          <a:p>
            <a:r>
              <a:rPr lang="nl-NL" dirty="0"/>
              <a:t>Hoe pak je dit aan?			15 minuten</a:t>
            </a:r>
          </a:p>
          <a:p>
            <a:r>
              <a:rPr lang="nl-NL" dirty="0"/>
              <a:t>Vragen?				10 minuten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6720B4-F167-4421-A8A6-B3EEED21F3DE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4360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6720B4-F167-4421-A8A6-B3EEED21F3DE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7963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In dit geval met Firefox vanwege account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6720B4-F167-4421-A8A6-B3EEED21F3DE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5679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Gebruik Firefox vanwege ingevuld account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6720B4-F167-4421-A8A6-B3EEED21F3DE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955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48884" y="1613351"/>
            <a:ext cx="6643518" cy="1349858"/>
          </a:xfrm>
        </p:spPr>
        <p:txBody>
          <a:bodyPr/>
          <a:lstStyle>
            <a:lvl1pPr algn="ctr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48884" y="3118713"/>
            <a:ext cx="6643518" cy="628494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49CE900-3C91-442B-8D78-094ECB07D4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11510"/>
            <a:ext cx="2448272" cy="911981"/>
          </a:xfrm>
          <a:prstGeom prst="rect">
            <a:avLst/>
          </a:prstGeom>
        </p:spPr>
      </p:pic>
      <p:pic>
        <p:nvPicPr>
          <p:cNvPr id="6" name="Picture 4" descr="D:\0 CompUsers Gebruikers Dag\algemeen\logo\logo CompUsers.jpg">
            <a:extLst>
              <a:ext uri="{FF2B5EF4-FFF2-40B4-BE49-F238E27FC236}">
                <a16:creationId xmlns:a16="http://schemas.microsoft.com/office/drawing/2014/main" id="{B5E7CAA1-B4BC-4D0B-94C4-0FB6FBBA4DE2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902" y="4618074"/>
            <a:ext cx="1306205" cy="48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536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7DCA4-0EBB-452C-A523-5970542C389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pic>
        <p:nvPicPr>
          <p:cNvPr id="6" name="Picture 4" descr="D:\0 CompUsers Gebruikers Dag\algemeen\logo\logo CompUsers.jpg">
            <a:extLst>
              <a:ext uri="{FF2B5EF4-FFF2-40B4-BE49-F238E27FC236}">
                <a16:creationId xmlns:a16="http://schemas.microsoft.com/office/drawing/2014/main" id="{E21F2F92-D8EB-407E-8A58-9BC59C1A4993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95" y="109459"/>
            <a:ext cx="1306205" cy="48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34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4514" y="268893"/>
            <a:ext cx="2053871" cy="4070092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61544" y="268893"/>
            <a:ext cx="6032651" cy="4070092"/>
          </a:xfrm>
        </p:spPr>
        <p:txBody>
          <a:bodyPr vert="eaVert"/>
          <a:lstStyle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7682-D0DA-488C-ABE6-51E2F5D3870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pic>
        <p:nvPicPr>
          <p:cNvPr id="6" name="Picture 4" descr="D:\0 CompUsers Gebruikers Dag\algemeen\logo\logo CompUsers.jpg">
            <a:extLst>
              <a:ext uri="{FF2B5EF4-FFF2-40B4-BE49-F238E27FC236}">
                <a16:creationId xmlns:a16="http://schemas.microsoft.com/office/drawing/2014/main" id="{8FEEB5DF-DFCD-4EAA-BC94-6EA6356DBF09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95" y="28509"/>
            <a:ext cx="1306205" cy="48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95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91959" indent="-291959">
              <a:buFontTx/>
              <a:buBlip>
                <a:blip r:embed="rId2"/>
              </a:buBlip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059" y="4859388"/>
            <a:ext cx="1129425" cy="357442"/>
          </a:xfrm>
          <a:ln/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  <p:pic>
        <p:nvPicPr>
          <p:cNvPr id="6" name="Picture 4" descr="D:\0 CompUsers Gebruikers Dag\algemeen\logo\logo CompUsers.jpg">
            <a:extLst>
              <a:ext uri="{FF2B5EF4-FFF2-40B4-BE49-F238E27FC236}">
                <a16:creationId xmlns:a16="http://schemas.microsoft.com/office/drawing/2014/main" id="{AFC2BC91-2938-4712-98CC-B0DF830436FC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202" y="164326"/>
            <a:ext cx="1306205" cy="48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71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180" y="3305534"/>
            <a:ext cx="7772944" cy="1021573"/>
          </a:xfrm>
        </p:spPr>
        <p:txBody>
          <a:bodyPr anchor="t"/>
          <a:lstStyle>
            <a:lvl1pPr algn="l">
              <a:defRPr sz="31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180" y="2180292"/>
            <a:ext cx="7772944" cy="1125242"/>
          </a:xfrm>
        </p:spPr>
        <p:txBody>
          <a:bodyPr anchor="b"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57805" indent="0">
              <a:buNone/>
              <a:defRPr sz="1400"/>
            </a:lvl2pPr>
            <a:lvl3pPr marL="715609" indent="0">
              <a:buNone/>
              <a:defRPr sz="1300"/>
            </a:lvl3pPr>
            <a:lvl4pPr marL="1073414" indent="0">
              <a:buNone/>
              <a:defRPr sz="1100"/>
            </a:lvl4pPr>
            <a:lvl5pPr marL="1431219" indent="0">
              <a:buNone/>
              <a:defRPr sz="1100"/>
            </a:lvl5pPr>
            <a:lvl6pPr marL="1789024" indent="0">
              <a:buNone/>
              <a:defRPr sz="1100"/>
            </a:lvl6pPr>
            <a:lvl7pPr marL="2146828" indent="0">
              <a:buNone/>
              <a:defRPr sz="1100"/>
            </a:lvl7pPr>
            <a:lvl8pPr marL="2504633" indent="0">
              <a:buNone/>
              <a:defRPr sz="1100"/>
            </a:lvl8pPr>
            <a:lvl9pPr marL="2862438" indent="0">
              <a:buNone/>
              <a:defRPr sz="11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171F287-6227-4FAF-A31E-2CB8FB265786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  <p:pic>
        <p:nvPicPr>
          <p:cNvPr id="6" name="Picture 4" descr="D:\0 CompUsers Gebruikers Dag\algemeen\logo\logo CompUsers.jpg">
            <a:extLst>
              <a:ext uri="{FF2B5EF4-FFF2-40B4-BE49-F238E27FC236}">
                <a16:creationId xmlns:a16="http://schemas.microsoft.com/office/drawing/2014/main" id="{8103C076-24CB-48A4-9BD1-16253CF9920C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021" y="123478"/>
            <a:ext cx="1306205" cy="48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4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61544" y="943821"/>
            <a:ext cx="4042583" cy="3395163"/>
          </a:xfrm>
        </p:spPr>
        <p:txBody>
          <a:bodyPr/>
          <a:lstStyle>
            <a:lvl1pPr marL="291959" indent="-291959">
              <a:buFontTx/>
              <a:buBlip>
                <a:blip r:embed="rId2"/>
              </a:buBlip>
              <a:defRPr sz="2200"/>
            </a:lvl1pPr>
            <a:lvl2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34446" y="943821"/>
            <a:ext cx="4043939" cy="3395163"/>
          </a:xfrm>
        </p:spPr>
        <p:txBody>
          <a:bodyPr/>
          <a:lstStyle>
            <a:lvl1pPr marL="291959" indent="-291959">
              <a:buFontTx/>
              <a:buBlip>
                <a:blip r:embed="rId2"/>
              </a:buBlip>
              <a:defRPr sz="2200"/>
            </a:lvl1pPr>
            <a:lvl2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/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33D2B-3314-4329-8868-B804A229370B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pic>
        <p:nvPicPr>
          <p:cNvPr id="7" name="Picture 4" descr="D:\0 CompUsers Gebruikers Dag\algemeen\logo\logo CompUsers.jpg">
            <a:extLst>
              <a:ext uri="{FF2B5EF4-FFF2-40B4-BE49-F238E27FC236}">
                <a16:creationId xmlns:a16="http://schemas.microsoft.com/office/drawing/2014/main" id="{5ACF5FD4-436A-4740-8DD3-B09E64C67E57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56374"/>
            <a:ext cx="1306205" cy="48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472" y="206260"/>
            <a:ext cx="8229057" cy="85743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472" y="1151159"/>
            <a:ext cx="4039868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7805" indent="0">
              <a:buNone/>
              <a:defRPr sz="1600" b="1"/>
            </a:lvl2pPr>
            <a:lvl3pPr marL="715609" indent="0">
              <a:buNone/>
              <a:defRPr sz="1400" b="1"/>
            </a:lvl3pPr>
            <a:lvl4pPr marL="1073414" indent="0">
              <a:buNone/>
              <a:defRPr sz="1300" b="1"/>
            </a:lvl4pPr>
            <a:lvl5pPr marL="1431219" indent="0">
              <a:buNone/>
              <a:defRPr sz="1300" b="1"/>
            </a:lvl5pPr>
            <a:lvl6pPr marL="1789024" indent="0">
              <a:buNone/>
              <a:defRPr sz="1300" b="1"/>
            </a:lvl6pPr>
            <a:lvl7pPr marL="2146828" indent="0">
              <a:buNone/>
              <a:defRPr sz="1300" b="1"/>
            </a:lvl7pPr>
            <a:lvl8pPr marL="2504633" indent="0">
              <a:buNone/>
              <a:defRPr sz="1300" b="1"/>
            </a:lvl8pPr>
            <a:lvl9pPr marL="2862438" indent="0">
              <a:buNone/>
              <a:defRPr sz="13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472" y="1630629"/>
            <a:ext cx="4039868" cy="2964289"/>
          </a:xfrm>
        </p:spPr>
        <p:txBody>
          <a:bodyPr/>
          <a:lstStyle>
            <a:lvl1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305" y="1151159"/>
            <a:ext cx="4041224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7805" indent="0">
              <a:buNone/>
              <a:defRPr sz="1600" b="1"/>
            </a:lvl2pPr>
            <a:lvl3pPr marL="715609" indent="0">
              <a:buNone/>
              <a:defRPr sz="1400" b="1"/>
            </a:lvl3pPr>
            <a:lvl4pPr marL="1073414" indent="0">
              <a:buNone/>
              <a:defRPr sz="1300" b="1"/>
            </a:lvl4pPr>
            <a:lvl5pPr marL="1431219" indent="0">
              <a:buNone/>
              <a:defRPr sz="1300" b="1"/>
            </a:lvl5pPr>
            <a:lvl6pPr marL="1789024" indent="0">
              <a:buNone/>
              <a:defRPr sz="1300" b="1"/>
            </a:lvl6pPr>
            <a:lvl7pPr marL="2146828" indent="0">
              <a:buNone/>
              <a:defRPr sz="1300" b="1"/>
            </a:lvl7pPr>
            <a:lvl8pPr marL="2504633" indent="0">
              <a:buNone/>
              <a:defRPr sz="1300" b="1"/>
            </a:lvl8pPr>
            <a:lvl9pPr marL="2862438" indent="0">
              <a:buNone/>
              <a:defRPr sz="13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305" y="1630629"/>
            <a:ext cx="4041224" cy="2964289"/>
          </a:xfrm>
        </p:spPr>
        <p:txBody>
          <a:bodyPr/>
          <a:lstStyle>
            <a:lvl1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05C92-8F69-4B73-B355-94B5937AC6A0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pic>
        <p:nvPicPr>
          <p:cNvPr id="9" name="Picture 4" descr="D:\0 CompUsers Gebruikers Dag\algemeen\logo\logo CompUsers.jpg">
            <a:extLst>
              <a:ext uri="{FF2B5EF4-FFF2-40B4-BE49-F238E27FC236}">
                <a16:creationId xmlns:a16="http://schemas.microsoft.com/office/drawing/2014/main" id="{E8E38A80-4DFF-4FD9-8D2F-56FAD159969F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95" y="58704"/>
            <a:ext cx="1306205" cy="48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03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B12C7-1389-41DE-ABED-FF7D1DBC52B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pic>
        <p:nvPicPr>
          <p:cNvPr id="5" name="Picture 4" descr="D:\0 CompUsers Gebruikers Dag\algemeen\logo\logo CompUsers.jpg">
            <a:extLst>
              <a:ext uri="{FF2B5EF4-FFF2-40B4-BE49-F238E27FC236}">
                <a16:creationId xmlns:a16="http://schemas.microsoft.com/office/drawing/2014/main" id="{8C6E175B-CCC7-4535-9A4A-77207D91B540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95" y="123478"/>
            <a:ext cx="1306205" cy="48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41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CC852-E4A7-4185-83B3-43E898F27EE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pic>
        <p:nvPicPr>
          <p:cNvPr id="4" name="Picture 4" descr="D:\0 CompUsers Gebruikers Dag\algemeen\logo\logo CompUsers.jpg">
            <a:extLst>
              <a:ext uri="{FF2B5EF4-FFF2-40B4-BE49-F238E27FC236}">
                <a16:creationId xmlns:a16="http://schemas.microsoft.com/office/drawing/2014/main" id="{3018FB17-7862-4B37-B504-5AFD525BA0FB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23478"/>
            <a:ext cx="1306205" cy="48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89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472" y="205179"/>
            <a:ext cx="3008181" cy="87146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609" y="205179"/>
            <a:ext cx="5110920" cy="4389739"/>
          </a:xfrm>
        </p:spPr>
        <p:txBody>
          <a:bodyPr/>
          <a:lstStyle>
            <a:lvl1pPr marL="291959" indent="-291959">
              <a:buFontTx/>
              <a:buBlip>
                <a:blip r:embed="rId2"/>
              </a:buBlip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472" y="1076648"/>
            <a:ext cx="3008181" cy="3518270"/>
          </a:xfrm>
        </p:spPr>
        <p:txBody>
          <a:bodyPr/>
          <a:lstStyle>
            <a:lvl1pPr marL="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57805" indent="0">
              <a:buNone/>
              <a:defRPr sz="900"/>
            </a:lvl2pPr>
            <a:lvl3pPr marL="715609" indent="0">
              <a:buNone/>
              <a:defRPr sz="800"/>
            </a:lvl3pPr>
            <a:lvl4pPr marL="1073414" indent="0">
              <a:buNone/>
              <a:defRPr sz="700"/>
            </a:lvl4pPr>
            <a:lvl5pPr marL="1431219" indent="0">
              <a:buNone/>
              <a:defRPr sz="700"/>
            </a:lvl5pPr>
            <a:lvl6pPr marL="1789024" indent="0">
              <a:buNone/>
              <a:defRPr sz="700"/>
            </a:lvl6pPr>
            <a:lvl7pPr marL="2146828" indent="0">
              <a:buNone/>
              <a:defRPr sz="700"/>
            </a:lvl7pPr>
            <a:lvl8pPr marL="2504633" indent="0">
              <a:buNone/>
              <a:defRPr sz="700"/>
            </a:lvl8pPr>
            <a:lvl9pPr marL="2862438" indent="0">
              <a:buNone/>
              <a:defRPr sz="7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8C51B-C2BD-4DC3-A013-D353DC8E40E5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pic>
        <p:nvPicPr>
          <p:cNvPr id="7" name="Picture 4" descr="D:\0 CompUsers Gebruikers Dag\algemeen\logo\logo CompUsers.jpg">
            <a:extLst>
              <a:ext uri="{FF2B5EF4-FFF2-40B4-BE49-F238E27FC236}">
                <a16:creationId xmlns:a16="http://schemas.microsoft.com/office/drawing/2014/main" id="{3665C317-E038-4B14-A615-09CBA1D12A4B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202" y="96984"/>
            <a:ext cx="1306205" cy="48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81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1878" y="3600343"/>
            <a:ext cx="5486943" cy="4254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1878" y="460032"/>
            <a:ext cx="5486943" cy="3085236"/>
          </a:xfrm>
        </p:spPr>
        <p:txBody>
          <a:bodyPr/>
          <a:lstStyle>
            <a:lvl1pPr marL="0" indent="0">
              <a:buNone/>
              <a:defRPr sz="2500"/>
            </a:lvl1pPr>
            <a:lvl2pPr marL="357805" indent="0">
              <a:buNone/>
              <a:defRPr sz="2200"/>
            </a:lvl2pPr>
            <a:lvl3pPr marL="715609" indent="0">
              <a:buNone/>
              <a:defRPr sz="1900"/>
            </a:lvl3pPr>
            <a:lvl4pPr marL="1073414" indent="0">
              <a:buNone/>
              <a:defRPr sz="1600"/>
            </a:lvl4pPr>
            <a:lvl5pPr marL="1431219" indent="0">
              <a:buNone/>
              <a:defRPr sz="1600"/>
            </a:lvl5pPr>
            <a:lvl6pPr marL="1789024" indent="0">
              <a:buNone/>
              <a:defRPr sz="1600"/>
            </a:lvl6pPr>
            <a:lvl7pPr marL="2146828" indent="0">
              <a:buNone/>
              <a:defRPr sz="1600"/>
            </a:lvl7pPr>
            <a:lvl8pPr marL="2504633" indent="0">
              <a:buNone/>
              <a:defRPr sz="1600"/>
            </a:lvl8pPr>
            <a:lvl9pPr marL="2862438" indent="0">
              <a:buNone/>
              <a:defRPr sz="16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1878" y="4025817"/>
            <a:ext cx="5486943" cy="603657"/>
          </a:xfrm>
        </p:spPr>
        <p:txBody>
          <a:bodyPr/>
          <a:lstStyle>
            <a:lvl1pPr marL="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57805" indent="0">
              <a:buNone/>
              <a:defRPr sz="900"/>
            </a:lvl2pPr>
            <a:lvl3pPr marL="715609" indent="0">
              <a:buNone/>
              <a:defRPr sz="800"/>
            </a:lvl3pPr>
            <a:lvl4pPr marL="1073414" indent="0">
              <a:buNone/>
              <a:defRPr sz="700"/>
            </a:lvl4pPr>
            <a:lvl5pPr marL="1431219" indent="0">
              <a:buNone/>
              <a:defRPr sz="700"/>
            </a:lvl5pPr>
            <a:lvl6pPr marL="1789024" indent="0">
              <a:buNone/>
              <a:defRPr sz="700"/>
            </a:lvl6pPr>
            <a:lvl7pPr marL="2146828" indent="0">
              <a:buNone/>
              <a:defRPr sz="700"/>
            </a:lvl7pPr>
            <a:lvl8pPr marL="2504633" indent="0">
              <a:buNone/>
              <a:defRPr sz="700"/>
            </a:lvl8pPr>
            <a:lvl9pPr marL="2862438" indent="0">
              <a:buNone/>
              <a:defRPr sz="7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2DA2A-C3F9-4AAE-A814-691FED891516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pic>
        <p:nvPicPr>
          <p:cNvPr id="7" name="Picture 4" descr="D:\0 CompUsers Gebruikers Dag\algemeen\logo\logo CompUsers.jpg">
            <a:extLst>
              <a:ext uri="{FF2B5EF4-FFF2-40B4-BE49-F238E27FC236}">
                <a16:creationId xmlns:a16="http://schemas.microsoft.com/office/drawing/2014/main" id="{455E7C39-CFE6-4BD8-BE6D-47712C15CFA2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610" y="28509"/>
            <a:ext cx="1306205" cy="48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42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1544" y="268892"/>
            <a:ext cx="8216840" cy="404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8962" rIns="0" bIns="389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1544" y="943821"/>
            <a:ext cx="8216840" cy="339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8962" rIns="0" bIns="389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opmaakprofielen van de </a:t>
            </a:r>
            <a:r>
              <a:rPr lang="nl-NL" dirty="0" err="1"/>
              <a:t>modeltekst</a:t>
            </a:r>
            <a:r>
              <a:rPr lang="nl-NL" dirty="0"/>
              <a:t>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567" y="4683468"/>
            <a:ext cx="2896867" cy="357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923" tIns="38962" rIns="77923" bIns="38962" numCol="1" anchor="t" anchorCtr="0" compatLnSpc="1">
            <a:prstTxWarp prst="textNoShape">
              <a:avLst/>
            </a:prstTxWarp>
          </a:bodyPr>
          <a:lstStyle>
            <a:lvl1pPr algn="ctr" defTabSz="778971"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059" y="4878604"/>
            <a:ext cx="1129425" cy="357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923" tIns="38962" rIns="77923" bIns="38962" numCol="1" anchor="t" anchorCtr="0" compatLnSpc="1">
            <a:prstTxWarp prst="textNoShape">
              <a:avLst/>
            </a:prstTxWarp>
          </a:bodyPr>
          <a:lstStyle>
            <a:lvl1pPr algn="l" defTabSz="778971"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6ECF993-442E-42B1-AFF3-536144E58297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  <p:cxnSp>
        <p:nvCxnSpPr>
          <p:cNvPr id="8" name="Rechte verbindingslijn 7"/>
          <p:cNvCxnSpPr/>
          <p:nvPr userDrawn="1"/>
        </p:nvCxnSpPr>
        <p:spPr>
          <a:xfrm>
            <a:off x="138633" y="4678018"/>
            <a:ext cx="8928308" cy="0"/>
          </a:xfrm>
          <a:prstGeom prst="line">
            <a:avLst/>
          </a:prstGeom>
          <a:ln>
            <a:solidFill>
              <a:srgbClr val="78C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763978"/>
            <a:ext cx="678517" cy="2560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defTabSz="778971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778971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2pPr>
      <a:lvl3pPr algn="l" defTabSz="778971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3pPr>
      <a:lvl4pPr algn="l" defTabSz="778971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4pPr>
      <a:lvl5pPr algn="l" defTabSz="778971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5pPr>
      <a:lvl6pPr marL="357805" algn="l" defTabSz="778971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Franklin Gothic Heavy" pitchFamily="34" charset="0"/>
        </a:defRPr>
      </a:lvl6pPr>
      <a:lvl7pPr marL="715609" algn="l" defTabSz="778971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Franklin Gothic Heavy" pitchFamily="34" charset="0"/>
        </a:defRPr>
      </a:lvl7pPr>
      <a:lvl8pPr marL="1073414" algn="l" defTabSz="778971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Franklin Gothic Heavy" pitchFamily="34" charset="0"/>
        </a:defRPr>
      </a:lvl8pPr>
      <a:lvl9pPr marL="1431219" algn="l" defTabSz="778971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Franklin Gothic Heavy" pitchFamily="34" charset="0"/>
        </a:defRPr>
      </a:lvl9pPr>
    </p:titleStyle>
    <p:bodyStyle>
      <a:lvl1pPr marL="291959" indent="-291959" algn="l" defTabSz="778971" rtl="0" eaLnBrk="1" fontAlgn="base" hangingPunct="1">
        <a:spcBef>
          <a:spcPct val="20000"/>
        </a:spcBef>
        <a:spcAft>
          <a:spcPct val="0"/>
        </a:spcAft>
        <a:buFontTx/>
        <a:buBlip>
          <a:blip r:embed="rId14"/>
        </a:buBlip>
        <a:defRPr sz="2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33613" indent="-243506" algn="l" defTabSz="778971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974024" indent="-195054" algn="l" defTabSz="778971" rtl="0" eaLnBrk="1" fontAlgn="base" hangingPunct="1">
        <a:spcBef>
          <a:spcPct val="20000"/>
        </a:spcBef>
        <a:spcAft>
          <a:spcPct val="0"/>
        </a:spcAft>
        <a:buChar char="o"/>
        <a:defRPr sz="2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364130" indent="-195054" algn="l" defTabSz="778971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1752995" indent="-195054" algn="l" defTabSz="778971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110800" indent="-195054" algn="l" defTabSz="778971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6pPr>
      <a:lvl7pPr marL="2468604" indent="-195054" algn="l" defTabSz="778971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7pPr>
      <a:lvl8pPr marL="2826409" indent="-195054" algn="l" defTabSz="778971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8pPr>
      <a:lvl9pPr marL="3184214" indent="-195054" algn="l" defTabSz="778971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805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5609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3414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1219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9024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6828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4633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2438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ebontwerpdemo.wordpress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users.n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sz="3400" dirty="0"/>
              <a:t>CompUsers</a:t>
            </a:r>
            <a:br>
              <a:rPr lang="nl-NL" sz="3400" dirty="0"/>
            </a:br>
            <a:r>
              <a:rPr lang="nl-NL" sz="3400" dirty="0"/>
              <a:t>WordPress</a:t>
            </a:r>
            <a:br>
              <a:rPr lang="nl-NL" sz="3400" dirty="0"/>
            </a:br>
            <a:r>
              <a:rPr lang="nl-NL" sz="1800" dirty="0"/>
              <a:t>namens Platform WebOntwerp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l-NL" sz="1600" dirty="0"/>
              <a:t>Wij willen onze leden ondersteunen bij het hobbymatig toepassen van webontwerp gedurende alle fasen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E2CAF7-F54B-4035-B6EC-04CCD6BA4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nl-NL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Wordpress.com of Wordpress.org?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9E666E-1514-453F-A746-5D115D224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/>
            <a:r>
              <a:rPr lang="nl-NL" sz="2400" dirty="0">
                <a:effectLst/>
              </a:rPr>
              <a:t>Wordpress.com</a:t>
            </a:r>
          </a:p>
          <a:p>
            <a:pPr lvl="1"/>
            <a:r>
              <a:rPr lang="nl-NL" sz="2400" dirty="0"/>
              <a:t>Komt met ruimte op het web</a:t>
            </a:r>
          </a:p>
          <a:p>
            <a:pPr lvl="1"/>
            <a:r>
              <a:rPr lang="nl-NL" sz="2400" dirty="0">
                <a:effectLst/>
              </a:rPr>
              <a:t>Eenvoudig te gebruiken</a:t>
            </a:r>
          </a:p>
          <a:p>
            <a:r>
              <a:rPr lang="nl-NL" sz="2400" dirty="0">
                <a:effectLst/>
              </a:rPr>
              <a:t>Wordpress.org</a:t>
            </a:r>
          </a:p>
          <a:p>
            <a:pPr lvl="1"/>
            <a:r>
              <a:rPr lang="nl-NL" sz="2400" dirty="0"/>
              <a:t>Hier haal je de software op</a:t>
            </a:r>
          </a:p>
          <a:p>
            <a:pPr lvl="1"/>
            <a:r>
              <a:rPr lang="nl-NL" sz="2400" dirty="0">
                <a:effectLst/>
              </a:rPr>
              <a:t>Die installeer je op </a:t>
            </a:r>
            <a:r>
              <a:rPr lang="nl-NL" sz="2400" dirty="0"/>
              <a:t>een “eigen” webserver</a:t>
            </a:r>
          </a:p>
          <a:p>
            <a:pPr lvl="1"/>
            <a:r>
              <a:rPr lang="nl-NL" sz="2400" dirty="0"/>
              <a:t>Soms heeft je internet provider een kant en klare set</a:t>
            </a:r>
          </a:p>
          <a:p>
            <a:pPr lvl="1"/>
            <a:r>
              <a:rPr lang="nl-NL" sz="2400" dirty="0">
                <a:effectLst/>
              </a:rPr>
              <a:t>Veel meer mogelijkheden dan op wordpress.com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8AD3EFD-A757-4205-AFA5-5960457ED2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3391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DB0D1-31C8-4410-B554-26C1A79C0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nl-NL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Ruimte op het web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C3A6DB-082C-4A8A-93FF-FF25B682A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/>
            <a:r>
              <a:rPr lang="nl-NL" sz="2000" dirty="0">
                <a:effectLst/>
              </a:rPr>
              <a:t>Met wordpress.com wordt je site daar ondergebracht</a:t>
            </a:r>
          </a:p>
          <a:p>
            <a:pPr rtl="0" eaLnBrk="1" fontAlgn="base" hangingPunct="1"/>
            <a:r>
              <a:rPr lang="nl-NL" sz="2000" dirty="0"/>
              <a:t>Met de gratis versie krijg je geen eigen domeinnaam</a:t>
            </a:r>
          </a:p>
          <a:p>
            <a:pPr rtl="0" eaLnBrk="1" fontAlgn="base" hangingPunct="1"/>
            <a:r>
              <a:rPr lang="nl-NL" sz="2000" dirty="0">
                <a:effectLst/>
              </a:rPr>
              <a:t>Meer </a:t>
            </a:r>
            <a:r>
              <a:rPr lang="nl-NL" sz="2000" dirty="0" err="1">
                <a:effectLst/>
              </a:rPr>
              <a:t>limitaties</a:t>
            </a:r>
            <a:r>
              <a:rPr lang="nl-NL" sz="2000" dirty="0">
                <a:effectLst/>
              </a:rPr>
              <a:t> met gratis gebruik:</a:t>
            </a:r>
          </a:p>
          <a:p>
            <a:pPr lvl="1"/>
            <a:r>
              <a:rPr lang="nl-NL" sz="2000" dirty="0">
                <a:effectLst/>
              </a:rPr>
              <a:t>Minder thema’s te gebruiken</a:t>
            </a:r>
          </a:p>
          <a:p>
            <a:pPr lvl="1"/>
            <a:r>
              <a:rPr lang="nl-NL" sz="2000" dirty="0"/>
              <a:t>Minder </a:t>
            </a:r>
            <a:r>
              <a:rPr lang="nl-NL" sz="2000" dirty="0" err="1"/>
              <a:t>plugins</a:t>
            </a:r>
            <a:r>
              <a:rPr lang="nl-NL" sz="2000" dirty="0"/>
              <a:t> te gebruiken</a:t>
            </a:r>
          </a:p>
          <a:p>
            <a:r>
              <a:rPr lang="nl-NL" sz="2000" dirty="0"/>
              <a:t>Met eigen ruimte heb je meer mogelijkheden:</a:t>
            </a:r>
          </a:p>
          <a:p>
            <a:pPr lvl="1"/>
            <a:r>
              <a:rPr lang="nl-NL" sz="2000" dirty="0">
                <a:effectLst/>
              </a:rPr>
              <a:t>Wordpress.org biedt ongelimiteerde mogelijkheden</a:t>
            </a:r>
          </a:p>
          <a:p>
            <a:pPr lvl="1"/>
            <a:r>
              <a:rPr lang="nl-NL" sz="2000" dirty="0">
                <a:effectLst/>
              </a:rPr>
              <a:t>De software zelf is gratis, sommige uitbreidingen niet</a:t>
            </a:r>
          </a:p>
          <a:p>
            <a:pPr lvl="1"/>
            <a:r>
              <a:rPr lang="nl-NL" sz="2000" dirty="0"/>
              <a:t>Je kunt je eigen domein mee kopen</a:t>
            </a:r>
            <a:endParaRPr lang="nl-NL" sz="2000" dirty="0">
              <a:effectLst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7EF792B-9BE5-494E-AEBA-47548697E0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4523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1F363B-726F-4B15-962E-9A6173B51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nl-NL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Installatie van WordPress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C8683D-81F1-480F-801F-259B16C02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/>
              <a:t>Op Wordpress.com is alles al geregeld</a:t>
            </a:r>
          </a:p>
          <a:p>
            <a:r>
              <a:rPr lang="nl-NL" sz="2000" dirty="0"/>
              <a:t>Via Wordpress.org zijn er twee opties:</a:t>
            </a:r>
          </a:p>
          <a:p>
            <a:pPr marL="847307" lvl="1" indent="-457200">
              <a:buFont typeface="+mj-lt"/>
              <a:buAutoNum type="arabicPeriod"/>
            </a:pPr>
            <a:r>
              <a:rPr lang="nl-NL" sz="2000" dirty="0"/>
              <a:t>Via je web hosting provider – automatische installatie</a:t>
            </a:r>
          </a:p>
          <a:p>
            <a:pPr marL="847307" lvl="1" indent="-457200">
              <a:buFont typeface="+mj-lt"/>
              <a:buAutoNum type="arabicPeriod"/>
            </a:pPr>
            <a:r>
              <a:rPr lang="nl-NL" sz="2000" dirty="0"/>
              <a:t>Via FTP – volledige handmatige installatie:</a:t>
            </a:r>
          </a:p>
          <a:p>
            <a:pPr lvl="2"/>
            <a:r>
              <a:rPr lang="nl-NL" sz="2000" dirty="0"/>
              <a:t> Eerst een SQL database aanmaken</a:t>
            </a:r>
          </a:p>
          <a:p>
            <a:pPr lvl="2"/>
            <a:r>
              <a:rPr lang="nl-NL" sz="2000" dirty="0"/>
              <a:t> Dan de software overbrengen</a:t>
            </a:r>
          </a:p>
          <a:p>
            <a:pPr lvl="2"/>
            <a:r>
              <a:rPr lang="nl-NL" sz="2000" dirty="0"/>
              <a:t> Dan de software starten en koppelen aan de database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3446472-DCCE-4E45-AFA2-875279AA68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6584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060EA0-268D-488C-B8C8-9171D1041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Inrichten van je site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072B6A-F1D0-4BE8-8335-466272196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Voor dit Webinar ga ik nu uit van wordpress.com</a:t>
            </a:r>
          </a:p>
          <a:p>
            <a:r>
              <a:rPr lang="nl-NL" sz="2400" dirty="0"/>
              <a:t>Je gaat naar wordpress.com</a:t>
            </a:r>
          </a:p>
          <a:p>
            <a:r>
              <a:rPr lang="nl-NL" sz="2400" dirty="0"/>
              <a:t>Je maakt een account aan (gratis)</a:t>
            </a:r>
          </a:p>
          <a:p>
            <a:r>
              <a:rPr lang="nl-NL" sz="2400" dirty="0"/>
              <a:t>Je ontvangt een mail om je account te activeren</a:t>
            </a:r>
          </a:p>
          <a:p>
            <a:r>
              <a:rPr lang="nl-NL" sz="2400" dirty="0"/>
              <a:t>Je activeert je account</a:t>
            </a:r>
          </a:p>
          <a:p>
            <a:r>
              <a:rPr lang="nl-NL" sz="2400" dirty="0"/>
              <a:t>Dan kies je domein/sitenaam</a:t>
            </a:r>
          </a:p>
          <a:p>
            <a:r>
              <a:rPr lang="nl-NL" sz="2400" dirty="0"/>
              <a:t>Dan kom je op je site, achter de schermen</a:t>
            </a:r>
          </a:p>
          <a:p>
            <a:r>
              <a:rPr lang="nl-NL" sz="2400" dirty="0"/>
              <a:t>Dan ga je aan de slag!</a:t>
            </a:r>
          </a:p>
          <a:p>
            <a:endParaRPr lang="nl-NL" sz="2400" dirty="0"/>
          </a:p>
          <a:p>
            <a:endParaRPr lang="nl-NL" sz="2400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2A67A98-CFE9-4573-BDD9-D11C3357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6811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D0B90-7614-4882-91FB-61A967337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Publiceren van je site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51CC84-F244-4F77-84DD-30779AC1D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Demo op Wordpress.com</a:t>
            </a:r>
          </a:p>
          <a:p>
            <a:pPr lvl="1"/>
            <a:r>
              <a:rPr lang="nl-NL" dirty="0"/>
              <a:t>Zie de uitleg op je dashboard</a:t>
            </a:r>
          </a:p>
          <a:p>
            <a:pPr lvl="1"/>
            <a:r>
              <a:rPr lang="nl-NL" dirty="0"/>
              <a:t>Voer de stappen uit</a:t>
            </a:r>
          </a:p>
          <a:p>
            <a:pPr lvl="1"/>
            <a:r>
              <a:rPr lang="nl-NL" dirty="0"/>
              <a:t>Maak de site zichtbaar online</a:t>
            </a:r>
          </a:p>
          <a:p>
            <a:pPr lvl="1"/>
            <a:r>
              <a:rPr lang="nl-NL" dirty="0"/>
              <a:t>Iedereen kan ‘m bezoeken:</a:t>
            </a:r>
            <a:br>
              <a:rPr lang="nl-NL" dirty="0"/>
            </a:br>
            <a:r>
              <a:rPr lang="nl-NL" dirty="0">
                <a:hlinkClick r:id="rId3"/>
              </a:rPr>
              <a:t>https://webontwerpdemo.wordpress.com</a:t>
            </a:r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B278AC0-9127-40FD-A014-F36F2C7DAE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7100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E8AB1C-37E7-42C7-86F6-36CDDF0B4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nl-NL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Vragen?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154D66-5BF6-4DC1-94CC-C287C1E3D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A6733B2-AB85-474A-9059-B3FB02BACF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8951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1E230485-691C-4A4D-BFF5-E0C251D221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Dank voor de belangstelling</a:t>
            </a:r>
          </a:p>
        </p:txBody>
      </p:sp>
      <p:sp>
        <p:nvSpPr>
          <p:cNvPr id="6" name="Ondertitel 5">
            <a:extLst>
              <a:ext uri="{FF2B5EF4-FFF2-40B4-BE49-F238E27FC236}">
                <a16:creationId xmlns:a16="http://schemas.microsoft.com/office/drawing/2014/main" id="{148EAF75-9F3D-4D72-B35A-24FE071662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Veel succes met uw WordPress site</a:t>
            </a:r>
          </a:p>
          <a:p>
            <a:r>
              <a:rPr lang="nl-NL" sz="1600" dirty="0"/>
              <a:t>Namens CompUsers Platform WebOntwerp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E5E7F2A-C0E1-40EF-AC8F-76033EE44C5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4859338"/>
            <a:ext cx="1128713" cy="357187"/>
          </a:xfrm>
        </p:spPr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2885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826407-C9D7-41E4-A887-6755E2491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CompUsers: Platform WebOntwerp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106D1A-CAAB-4053-B9CB-7E89BEE73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De hobby delen</a:t>
            </a:r>
          </a:p>
          <a:p>
            <a:r>
              <a:rPr lang="nl-NL" sz="2400" dirty="0"/>
              <a:t>Leren van en met elkaar</a:t>
            </a:r>
          </a:p>
          <a:p>
            <a:r>
              <a:rPr lang="nl-NL" sz="2400" dirty="0"/>
              <a:t>Verzorgen van lezingen en workshops tijdens CompU</a:t>
            </a:r>
            <a:r>
              <a:rPr lang="nl-NL" sz="2400" i="1" dirty="0"/>
              <a:t>fair</a:t>
            </a:r>
          </a:p>
          <a:p>
            <a:r>
              <a:rPr lang="nl-NL" sz="2400" dirty="0"/>
              <a:t>Bijdragen aan de inhoud van de SoftwareBus</a:t>
            </a:r>
          </a:p>
          <a:p>
            <a:r>
              <a:rPr lang="nl-NL" sz="2400" dirty="0"/>
              <a:t>Bijdragen aan de inhoud van onze website</a:t>
            </a:r>
          </a:p>
          <a:p>
            <a:r>
              <a:rPr lang="nl-NL" sz="2400" dirty="0"/>
              <a:t>Reviews van software voor </a:t>
            </a:r>
            <a:r>
              <a:rPr lang="nl-NL" sz="2400" dirty="0">
                <a:hlinkClick r:id="rId2"/>
              </a:rPr>
              <a:t>www.compusers.nl</a:t>
            </a:r>
            <a:endParaRPr lang="nl-NL" sz="2400" dirty="0"/>
          </a:p>
          <a:p>
            <a:r>
              <a:rPr lang="nl-NL" sz="2400" dirty="0"/>
              <a:t>Eventueel weer eigen discware</a:t>
            </a:r>
          </a:p>
          <a:p>
            <a:r>
              <a:rPr lang="nl-NL" sz="2400" dirty="0"/>
              <a:t>Wij ondersteunen onze leden ook bij gebruik van </a:t>
            </a:r>
            <a:r>
              <a:rPr lang="nl-NL" sz="2400" dirty="0">
                <a:solidFill>
                  <a:srgbClr val="FF0000"/>
                </a:solidFill>
              </a:rPr>
              <a:t>Scratch</a:t>
            </a:r>
            <a:r>
              <a:rPr lang="nl-NL" sz="2400" dirty="0"/>
              <a:t>®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00EAC25-005F-4358-B168-F3EFFD6D79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8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1A647B-78A0-47DE-B758-BD100503D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WebOntwerp en WordPress – De agenda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CBB700-0D94-40D4-9418-60233EE27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WordPress?</a:t>
            </a:r>
          </a:p>
          <a:p>
            <a:r>
              <a:rPr lang="nl-NL" dirty="0"/>
              <a:t>Wat is een Blog?</a:t>
            </a:r>
          </a:p>
          <a:p>
            <a:r>
              <a:rPr lang="nl-NL" dirty="0"/>
              <a:t>Wat is een Content Management System?</a:t>
            </a:r>
          </a:p>
          <a:p>
            <a:r>
              <a:rPr lang="nl-NL" dirty="0"/>
              <a:t>Waarom een eigen website?</a:t>
            </a:r>
          </a:p>
          <a:p>
            <a:r>
              <a:rPr lang="nl-NL" dirty="0"/>
              <a:t>Hoe pak je dit aan?</a:t>
            </a:r>
          </a:p>
          <a:p>
            <a:r>
              <a:rPr lang="nl-NL" dirty="0"/>
              <a:t>Vragen?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2010FAD-3946-4D3A-8F33-EF376B8B0E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631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4D2FB4-7DB3-4D6A-B9C0-1EF58E9BA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nl-NL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Wat is WordPress?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B30380-7220-4653-9D2A-BB1F0BD14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/>
            <a:r>
              <a:rPr lang="nl-NL" sz="2400" dirty="0">
                <a:effectLst/>
              </a:rPr>
              <a:t>Open Source software</a:t>
            </a:r>
          </a:p>
          <a:p>
            <a:pPr rtl="0" eaLnBrk="1" fontAlgn="base" hangingPunct="1"/>
            <a:r>
              <a:rPr lang="nl-NL" sz="2400" dirty="0"/>
              <a:t>Om websites te realiseren</a:t>
            </a:r>
          </a:p>
          <a:p>
            <a:pPr rtl="0" eaLnBrk="1" fontAlgn="base" hangingPunct="1"/>
            <a:r>
              <a:rPr lang="nl-NL" sz="2400" dirty="0">
                <a:effectLst/>
              </a:rPr>
              <a:t>Het meest gebruikte Content Management Systeem</a:t>
            </a:r>
          </a:p>
          <a:p>
            <a:pPr rtl="0" eaLnBrk="1" fontAlgn="base" hangingPunct="1"/>
            <a:r>
              <a:rPr lang="nl-NL" sz="2400" dirty="0"/>
              <a:t>Oorspronkelijk bedoeld om weblogs (blogs) mee te maken</a:t>
            </a:r>
          </a:p>
          <a:p>
            <a:pPr rtl="0" eaLnBrk="1" fontAlgn="base" hangingPunct="1"/>
            <a:r>
              <a:rPr lang="nl-NL" sz="2400" dirty="0"/>
              <a:t>Je kunt er volledige websites mee maken</a:t>
            </a:r>
          </a:p>
          <a:p>
            <a:pPr rtl="0" eaLnBrk="1" fontAlgn="base" hangingPunct="1"/>
            <a:r>
              <a:rPr lang="nl-NL" sz="2400" dirty="0"/>
              <a:t>Veel grote bedrijven gebruiken het ook</a:t>
            </a:r>
          </a:p>
          <a:p>
            <a:pPr rtl="0" eaLnBrk="1" fontAlgn="base" hangingPunct="1"/>
            <a:r>
              <a:rPr lang="nl-NL" sz="2400" dirty="0"/>
              <a:t>Ook beschikbaar in het Nederlands</a:t>
            </a:r>
          </a:p>
          <a:p>
            <a:pPr marL="0" indent="0" rtl="0" eaLnBrk="1" fontAlgn="base" hangingPunct="1">
              <a:buNone/>
            </a:pPr>
            <a:endParaRPr lang="nl-NL" sz="2400" dirty="0">
              <a:effectLst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895E578-6034-4485-BBAE-C83AD0E3EE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4</a:t>
            </a:fld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F0DCEA7-1C1E-4E19-80D4-C90412494A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890"/>
          <a:stretch/>
        </p:blipFill>
        <p:spPr>
          <a:xfrm>
            <a:off x="3635896" y="0"/>
            <a:ext cx="1008112" cy="94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276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CBF857-5067-4D91-B6FC-F6011287A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nl-NL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Wat is een Blog (ofwel weblog)?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14702D-A920-45FF-B3C3-EA814F674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/>
            <a:r>
              <a:rPr lang="nl-NL" sz="2000" dirty="0">
                <a:effectLst/>
              </a:rPr>
              <a:t>Een online persoonlijk dagboek</a:t>
            </a:r>
          </a:p>
          <a:p>
            <a:pPr rtl="0" eaLnBrk="1" fontAlgn="base" hangingPunct="1"/>
            <a:r>
              <a:rPr lang="nl-NL" sz="2000" dirty="0">
                <a:effectLst/>
              </a:rPr>
              <a:t>Wordt regelmatig (soms meerdere keren per dag) bijgehouden</a:t>
            </a:r>
          </a:p>
          <a:p>
            <a:pPr rtl="0" eaLnBrk="1" fontAlgn="base" hangingPunct="1"/>
            <a:r>
              <a:rPr lang="nl-NL" sz="2000" dirty="0">
                <a:effectLst/>
              </a:rPr>
              <a:t>Meestal in chronologische volgorde, het nieuwste bovenaan</a:t>
            </a:r>
          </a:p>
          <a:p>
            <a:pPr rtl="0" eaLnBrk="1" fontAlgn="base" hangingPunct="1"/>
            <a:r>
              <a:rPr lang="nl-NL" sz="2000" dirty="0"/>
              <a:t>De auteur is de </a:t>
            </a:r>
            <a:r>
              <a:rPr lang="nl-NL" sz="2000" dirty="0" err="1"/>
              <a:t>Blogger</a:t>
            </a:r>
            <a:r>
              <a:rPr lang="nl-NL" sz="2000" dirty="0"/>
              <a:t> en hij (of zij) kan volgers hebben</a:t>
            </a:r>
          </a:p>
          <a:p>
            <a:pPr rtl="0" eaLnBrk="1" fontAlgn="base" hangingPunct="1"/>
            <a:r>
              <a:rPr lang="nl-NL" sz="2000" dirty="0"/>
              <a:t>Het kan gaan om tekst, plaatjes, video (vlog) of audio (podcast)</a:t>
            </a:r>
          </a:p>
          <a:p>
            <a:pPr rtl="0" eaLnBrk="1" fontAlgn="base" hangingPunct="1"/>
            <a:r>
              <a:rPr lang="nl-NL" sz="2000" dirty="0"/>
              <a:t>Vaak zijn ook reacties mogelijk</a:t>
            </a:r>
          </a:p>
          <a:p>
            <a:pPr rtl="0" eaLnBrk="1" fontAlgn="base" hangingPunct="1"/>
            <a:endParaRPr lang="nl-NL" sz="2000" dirty="0">
              <a:effectLst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1ED24F5-ACCF-4460-B936-D0F4A13483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9311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CF6B58-A649-4DED-A486-88E291BE7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nl-NL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Wat is een Content Management System?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B0F450-072A-46BC-9750-0F99C29D8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/>
            <a:r>
              <a:rPr lang="nl-NL" sz="2400" dirty="0"/>
              <a:t>E</a:t>
            </a:r>
            <a:r>
              <a:rPr lang="nl-NL" sz="2400" dirty="0">
                <a:effectLst/>
              </a:rPr>
              <a:t>en softwaretoepassing, meestal een webapplicatie</a:t>
            </a:r>
          </a:p>
          <a:p>
            <a:pPr rtl="0" eaLnBrk="1" fontAlgn="base" hangingPunct="1"/>
            <a:r>
              <a:rPr lang="nl-NL" sz="2400" dirty="0"/>
              <a:t>Om op Internet te kunnen publiceren</a:t>
            </a:r>
          </a:p>
          <a:p>
            <a:pPr rtl="0" eaLnBrk="1" fontAlgn="base" hangingPunct="1"/>
            <a:r>
              <a:rPr lang="nl-NL" sz="2400" dirty="0">
                <a:effectLst/>
              </a:rPr>
              <a:t>Zonder veel technische kennis</a:t>
            </a:r>
          </a:p>
          <a:p>
            <a:pPr rtl="0" eaLnBrk="1" fontAlgn="base" hangingPunct="1"/>
            <a:r>
              <a:rPr lang="nl-NL" sz="2400" dirty="0"/>
              <a:t>De inhoud wordt meestal als platte tekst ingevoerd</a:t>
            </a:r>
          </a:p>
          <a:p>
            <a:pPr rtl="0" eaLnBrk="1" fontAlgn="base" hangingPunct="1"/>
            <a:r>
              <a:rPr lang="nl-NL" sz="2400" dirty="0">
                <a:effectLst/>
              </a:rPr>
              <a:t>De presentatie wordt via sjabloon geregeld</a:t>
            </a:r>
          </a:p>
          <a:p>
            <a:pPr rtl="0" eaLnBrk="1" fontAlgn="base" hangingPunct="1"/>
            <a:endParaRPr lang="nl-NL" sz="2400" dirty="0">
              <a:effectLst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99A8EDD-E2A1-4EB1-B306-6E7ECB5690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9774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56023E-E8C7-43D8-9BFF-920A501EA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nl-NL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Waarom een eigen website?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1953E1-9C40-45C1-9452-3DA82C270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/>
            <a:r>
              <a:rPr lang="nl-NL" dirty="0">
                <a:effectLst/>
              </a:rPr>
              <a:t>Heb je een website nodig?</a:t>
            </a:r>
          </a:p>
          <a:p>
            <a:pPr rtl="0" eaLnBrk="1" fontAlgn="base" hangingPunct="1"/>
            <a:r>
              <a:rPr lang="nl-NL" dirty="0"/>
              <a:t>Is het voor je bedrijf? </a:t>
            </a:r>
          </a:p>
          <a:p>
            <a:pPr rtl="0" eaLnBrk="1" fontAlgn="base" hangingPunct="1"/>
            <a:r>
              <a:rPr lang="nl-NL" dirty="0"/>
              <a:t>Is het voor je vereniging?</a:t>
            </a:r>
          </a:p>
          <a:p>
            <a:pPr rtl="0" eaLnBrk="1" fontAlgn="base" hangingPunct="1"/>
            <a:r>
              <a:rPr lang="nl-NL" dirty="0"/>
              <a:t>Is het omdat je zelf iets wilt delen?</a:t>
            </a:r>
          </a:p>
          <a:p>
            <a:pPr rtl="0" eaLnBrk="1" fontAlgn="base" hangingPunct="1"/>
            <a:r>
              <a:rPr lang="nl-NL" dirty="0"/>
              <a:t>Is het omdat je de techniek wilt leren kennen?</a:t>
            </a:r>
          </a:p>
          <a:p>
            <a:pPr rtl="0" eaLnBrk="1" fontAlgn="base" hangingPunct="1"/>
            <a:r>
              <a:rPr lang="nl-NL" dirty="0"/>
              <a:t>Is er een andere reden?</a:t>
            </a:r>
          </a:p>
          <a:p>
            <a:pPr rtl="0" eaLnBrk="1" fontAlgn="base" hangingPunct="1"/>
            <a:endParaRPr lang="nl-NL" dirty="0">
              <a:effectLst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7DB772B-811E-47DF-81A6-27DCBBD2E0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3465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33E550-4CF8-4236-AED7-8D5F5B2F4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nl-NL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Hoe pak je dit aan?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4531FD-C10B-403A-85A3-F10F9148F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/>
            <a:r>
              <a:rPr lang="nl-NL" dirty="0">
                <a:effectLst/>
              </a:rPr>
              <a:t>Bepalen wat je wilt publiceren</a:t>
            </a:r>
          </a:p>
          <a:p>
            <a:pPr rtl="0" eaLnBrk="1" fontAlgn="base" hangingPunct="1"/>
            <a:r>
              <a:rPr lang="nl-NL" dirty="0">
                <a:effectLst/>
              </a:rPr>
              <a:t>Wordpress.com of Wordpress.org?</a:t>
            </a:r>
          </a:p>
          <a:p>
            <a:pPr rtl="0" eaLnBrk="1" fontAlgn="base" hangingPunct="1"/>
            <a:r>
              <a:rPr lang="nl-NL" dirty="0">
                <a:effectLst/>
              </a:rPr>
              <a:t>Ruimte op het web</a:t>
            </a:r>
          </a:p>
          <a:p>
            <a:pPr rtl="0" eaLnBrk="1" fontAlgn="base" hangingPunct="1"/>
            <a:r>
              <a:rPr lang="nl-NL" dirty="0"/>
              <a:t>Installatie van WordPress</a:t>
            </a:r>
          </a:p>
          <a:p>
            <a:pPr rtl="0" eaLnBrk="1" fontAlgn="base" hangingPunct="1"/>
            <a:r>
              <a:rPr lang="nl-NL" dirty="0"/>
              <a:t>Inrichten</a:t>
            </a:r>
            <a:r>
              <a:rPr lang="nl-NL" baseline="0" dirty="0"/>
              <a:t> van je site</a:t>
            </a:r>
            <a:endParaRPr lang="nl-NL" dirty="0"/>
          </a:p>
          <a:p>
            <a:pPr rtl="0" eaLnBrk="1" fontAlgn="base" hangingPunct="1"/>
            <a:r>
              <a:rPr lang="nl-NL" dirty="0"/>
              <a:t>Publiceren van je site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D1A27E4-563B-4BE5-9D15-1DC2010237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0721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7634B9-F05F-4FA8-9C3B-5A9F5DF9E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fontAlgn="base" hangingPunct="1"/>
            <a:r>
              <a:rPr lang="nl-NL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Bepalen wat je wilt publiceren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DB808A-32A7-474E-85DC-81C882DEA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/>
            <a:r>
              <a:rPr lang="nl-NL" dirty="0">
                <a:effectLst/>
              </a:rPr>
              <a:t>Je weet intussen dat je een website wilt hebben</a:t>
            </a:r>
          </a:p>
          <a:p>
            <a:pPr rtl="0" eaLnBrk="1" fontAlgn="base" hangingPunct="1"/>
            <a:r>
              <a:rPr lang="nl-NL" dirty="0"/>
              <a:t>Wie of wat is je doelgroep?</a:t>
            </a:r>
          </a:p>
          <a:p>
            <a:pPr lvl="1"/>
            <a:r>
              <a:rPr lang="nl-NL" dirty="0"/>
              <a:t>Elke doelgroep vraagt een eigen benadering</a:t>
            </a:r>
          </a:p>
          <a:p>
            <a:pPr lvl="1"/>
            <a:r>
              <a:rPr lang="nl-NL" dirty="0"/>
              <a:t>Is een CMS de beste aanpak?</a:t>
            </a:r>
          </a:p>
          <a:p>
            <a:pPr lvl="1"/>
            <a:endParaRPr lang="nl-NL" dirty="0">
              <a:effectLst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12F488B-5EE1-440C-9D95-657DE1F98B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2D3366-8204-49F3-9817-AD0786795975}" type="slidenum">
              <a:rPr lang="nl-NL" smtClean="0"/>
              <a:pPr>
                <a:defRPr/>
              </a:pPr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835564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">
  <a:themeElements>
    <a:clrScheme name="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plate presentatie 16x9_2 (2)  -  Alleen-lezen" id="{1A18B9B9-BC07-4C22-A3D4-72115DD6BD81}" vid="{3DB28CBE-BC6F-41DE-9450-8614973F645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presentatie 16x9_2 (2)</Template>
  <TotalTime>11964</TotalTime>
  <Words>764</Words>
  <Application>Microsoft Office PowerPoint</Application>
  <PresentationFormat>Diavoorstelling (16:9)</PresentationFormat>
  <Paragraphs>132</Paragraphs>
  <Slides>16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Franklin Gothic Heavy</vt:lpstr>
      <vt:lpstr>Verdana</vt:lpstr>
      <vt:lpstr>Presentatie</vt:lpstr>
      <vt:lpstr>CompUsers WordPress namens Platform WebOntwerp</vt:lpstr>
      <vt:lpstr>CompUsers: Platform WebOntwerp</vt:lpstr>
      <vt:lpstr>WebOntwerp en WordPress – De agenda</vt:lpstr>
      <vt:lpstr>Wat is WordPress?</vt:lpstr>
      <vt:lpstr>Wat is een Blog (ofwel weblog)?</vt:lpstr>
      <vt:lpstr>Wat is een Content Management System?</vt:lpstr>
      <vt:lpstr>Waarom een eigen website?</vt:lpstr>
      <vt:lpstr>Hoe pak je dit aan?</vt:lpstr>
      <vt:lpstr>Bepalen wat je wilt publiceren</vt:lpstr>
      <vt:lpstr>Wordpress.com of Wordpress.org?</vt:lpstr>
      <vt:lpstr>Ruimte op het web</vt:lpstr>
      <vt:lpstr>Installatie van WordPress</vt:lpstr>
      <vt:lpstr>Inrichten van je site</vt:lpstr>
      <vt:lpstr>Publiceren van je site</vt:lpstr>
      <vt:lpstr>Vragen?</vt:lpstr>
      <vt:lpstr>Dank voor de belangstelling</vt:lpstr>
    </vt:vector>
  </TitlesOfParts>
  <Company>HCC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René Suiker</dc:creator>
  <cp:lastModifiedBy>René Suiker</cp:lastModifiedBy>
  <cp:revision>35</cp:revision>
  <cp:lastPrinted>2019-09-25T19:01:16Z</cp:lastPrinted>
  <dcterms:created xsi:type="dcterms:W3CDTF">2019-05-15T09:08:36Z</dcterms:created>
  <dcterms:modified xsi:type="dcterms:W3CDTF">2021-09-23T19:48:33Z</dcterms:modified>
</cp:coreProperties>
</file>