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6"/>
  </p:notesMasterIdLst>
  <p:sldIdLst>
    <p:sldId id="256" r:id="rId4"/>
    <p:sldId id="257" r:id="rId5"/>
    <p:sldId id="283" r:id="rId6"/>
    <p:sldId id="310" r:id="rId7"/>
    <p:sldId id="279" r:id="rId8"/>
    <p:sldId id="312" r:id="rId9"/>
    <p:sldId id="259" r:id="rId10"/>
    <p:sldId id="302" r:id="rId11"/>
    <p:sldId id="313" r:id="rId12"/>
    <p:sldId id="314" r:id="rId13"/>
    <p:sldId id="319" r:id="rId14"/>
    <p:sldId id="311" r:id="rId15"/>
    <p:sldId id="303" r:id="rId16"/>
    <p:sldId id="304" r:id="rId17"/>
    <p:sldId id="305" r:id="rId18"/>
    <p:sldId id="315" r:id="rId19"/>
    <p:sldId id="281" r:id="rId20"/>
    <p:sldId id="272" r:id="rId21"/>
    <p:sldId id="273" r:id="rId22"/>
    <p:sldId id="280" r:id="rId23"/>
    <p:sldId id="274" r:id="rId24"/>
    <p:sldId id="275" r:id="rId25"/>
    <p:sldId id="316" r:id="rId26"/>
    <p:sldId id="287" r:id="rId27"/>
    <p:sldId id="317" r:id="rId28"/>
    <p:sldId id="307" r:id="rId29"/>
    <p:sldId id="308" r:id="rId30"/>
    <p:sldId id="318" r:id="rId31"/>
    <p:sldId id="269" r:id="rId32"/>
    <p:sldId id="306" r:id="rId33"/>
    <p:sldId id="270" r:id="rId34"/>
    <p:sldId id="309" r:id="rId35"/>
  </p:sldIdLst>
  <p:sldSz cx="12193588"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18" autoAdjust="0"/>
  </p:normalViewPr>
  <p:slideViewPr>
    <p:cSldViewPr snapToGrid="0">
      <p:cViewPr varScale="1">
        <p:scale>
          <a:sx n="75" d="100"/>
          <a:sy n="75" d="100"/>
        </p:scale>
        <p:origin x="1188" y="66"/>
      </p:cViewPr>
      <p:guideLst/>
    </p:cSldViewPr>
  </p:slideViewPr>
  <p:notesTextViewPr>
    <p:cViewPr>
      <p:scale>
        <a:sx n="3" d="2"/>
        <a:sy n="3" d="2"/>
      </p:scale>
      <p:origin x="0" y="0"/>
    </p:cViewPr>
  </p:notesTextViewPr>
  <p:sorterViewPr>
    <p:cViewPr>
      <p:scale>
        <a:sx n="120" d="100"/>
        <a:sy n="120" d="100"/>
      </p:scale>
      <p:origin x="0" y="-48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107950" y="890588"/>
            <a:ext cx="7810500" cy="4394200"/>
          </a:xfrm>
          <a:prstGeom prst="rect">
            <a:avLst/>
          </a:prstGeom>
          <a:noFill/>
          <a:ln w="0">
            <a:noFill/>
          </a:ln>
        </p:spPr>
        <p:txBody>
          <a:bodyPr lIns="0" tIns="0" rIns="0" bIns="0" anchor="ctr">
            <a:noAutofit/>
          </a:bodyPr>
          <a:lstStyle/>
          <a:p>
            <a:pPr algn="ctr">
              <a:buNone/>
            </a:pPr>
            <a:r>
              <a:rPr lang="nl-NL" sz="4600" b="0" strike="noStrike" spc="-1">
                <a:latin typeface="Arial"/>
              </a:rPr>
              <a:t>Klik om de dia te verplaatsen</a:t>
            </a:r>
          </a:p>
        </p:txBody>
      </p:sp>
      <p:sp>
        <p:nvSpPr>
          <p:cNvPr id="322" name="PlaceHolder 2"/>
          <p:cNvSpPr>
            <a:spLocks noGrp="1"/>
          </p:cNvSpPr>
          <p:nvPr>
            <p:ph type="body"/>
          </p:nvPr>
        </p:nvSpPr>
        <p:spPr>
          <a:xfrm>
            <a:off x="759500" y="5566093"/>
            <a:ext cx="6075638" cy="5272934"/>
          </a:xfrm>
          <a:prstGeom prst="rect">
            <a:avLst/>
          </a:prstGeom>
          <a:noFill/>
          <a:ln w="0">
            <a:noFill/>
          </a:ln>
        </p:spPr>
        <p:txBody>
          <a:bodyPr lIns="0" tIns="0" rIns="0" bIns="0" anchor="t">
            <a:noAutofit/>
          </a:bodyPr>
          <a:lstStyle/>
          <a:p>
            <a:r>
              <a:rPr lang="nl-NL" sz="2100" b="0" strike="noStrike" spc="-1">
                <a:latin typeface="Arial"/>
              </a:rPr>
              <a:t>Klik om het formaat van de notities te bewerken</a:t>
            </a:r>
          </a:p>
        </p:txBody>
      </p:sp>
      <p:sp>
        <p:nvSpPr>
          <p:cNvPr id="323" name="PlaceHolder 3"/>
          <p:cNvSpPr>
            <a:spLocks noGrp="1"/>
          </p:cNvSpPr>
          <p:nvPr>
            <p:ph type="hdr"/>
          </p:nvPr>
        </p:nvSpPr>
        <p:spPr>
          <a:xfrm>
            <a:off x="0" y="0"/>
            <a:ext cx="3295868" cy="585531"/>
          </a:xfrm>
          <a:prstGeom prst="rect">
            <a:avLst/>
          </a:prstGeom>
          <a:noFill/>
          <a:ln w="0">
            <a:noFill/>
          </a:ln>
        </p:spPr>
        <p:txBody>
          <a:bodyPr lIns="0" tIns="0" rIns="0" bIns="0" anchor="t">
            <a:noAutofit/>
          </a:bodyPr>
          <a:lstStyle/>
          <a:p>
            <a:r>
              <a:rPr lang="nl-NL" sz="1500" b="0" strike="noStrike" spc="-1">
                <a:latin typeface="Times New Roman"/>
              </a:rPr>
              <a:t>&lt;koptekst&gt;</a:t>
            </a:r>
          </a:p>
        </p:txBody>
      </p:sp>
      <p:sp>
        <p:nvSpPr>
          <p:cNvPr id="324" name="PlaceHolder 4"/>
          <p:cNvSpPr>
            <a:spLocks noGrp="1"/>
          </p:cNvSpPr>
          <p:nvPr>
            <p:ph type="dt" idx="1"/>
          </p:nvPr>
        </p:nvSpPr>
        <p:spPr>
          <a:xfrm>
            <a:off x="4298770" y="0"/>
            <a:ext cx="3295868" cy="585531"/>
          </a:xfrm>
          <a:prstGeom prst="rect">
            <a:avLst/>
          </a:prstGeom>
          <a:noFill/>
          <a:ln w="0">
            <a:noFill/>
          </a:ln>
        </p:spPr>
        <p:txBody>
          <a:bodyPr lIns="0" tIns="0" rIns="0" bIns="0" anchor="t">
            <a:noAutofit/>
          </a:bodyPr>
          <a:lstStyle>
            <a:lvl1pPr algn="r">
              <a:buNone/>
              <a:defRPr lang="nl-NL" sz="1500" b="0" strike="noStrike" spc="-1">
                <a:latin typeface="Times New Roman"/>
              </a:defRPr>
            </a:lvl1pPr>
          </a:lstStyle>
          <a:p>
            <a:pPr algn="r">
              <a:buNone/>
            </a:pPr>
            <a:r>
              <a:rPr lang="nl-NL" sz="1500" b="0" strike="noStrike" spc="-1">
                <a:latin typeface="Times New Roman"/>
              </a:rPr>
              <a:t>&lt;datum/tijd&gt;</a:t>
            </a:r>
          </a:p>
        </p:txBody>
      </p:sp>
      <p:sp>
        <p:nvSpPr>
          <p:cNvPr id="325" name="PlaceHolder 5"/>
          <p:cNvSpPr>
            <a:spLocks noGrp="1"/>
          </p:cNvSpPr>
          <p:nvPr>
            <p:ph type="ftr" idx="2"/>
          </p:nvPr>
        </p:nvSpPr>
        <p:spPr>
          <a:xfrm>
            <a:off x="0" y="11132581"/>
            <a:ext cx="3295868" cy="585531"/>
          </a:xfrm>
          <a:prstGeom prst="rect">
            <a:avLst/>
          </a:prstGeom>
          <a:noFill/>
          <a:ln w="0">
            <a:noFill/>
          </a:ln>
        </p:spPr>
        <p:txBody>
          <a:bodyPr lIns="0" tIns="0" rIns="0" bIns="0" anchor="b">
            <a:noAutofit/>
          </a:bodyPr>
          <a:lstStyle>
            <a:lvl1pPr>
              <a:defRPr lang="nl-NL" sz="1500" b="0" strike="noStrike" spc="-1">
                <a:latin typeface="Times New Roman"/>
              </a:defRPr>
            </a:lvl1pPr>
          </a:lstStyle>
          <a:p>
            <a:r>
              <a:rPr lang="nl-NL" sz="1500" b="0" strike="noStrike" spc="-1">
                <a:latin typeface="Times New Roman"/>
              </a:rPr>
              <a:t>&lt;voettekst&gt;</a:t>
            </a:r>
          </a:p>
        </p:txBody>
      </p:sp>
      <p:sp>
        <p:nvSpPr>
          <p:cNvPr id="326" name="PlaceHolder 6"/>
          <p:cNvSpPr>
            <a:spLocks noGrp="1"/>
          </p:cNvSpPr>
          <p:nvPr>
            <p:ph type="sldNum" idx="3"/>
          </p:nvPr>
        </p:nvSpPr>
        <p:spPr>
          <a:xfrm>
            <a:off x="4298770" y="11132581"/>
            <a:ext cx="3295868" cy="585531"/>
          </a:xfrm>
          <a:prstGeom prst="rect">
            <a:avLst/>
          </a:prstGeom>
          <a:noFill/>
          <a:ln w="0">
            <a:noFill/>
          </a:ln>
        </p:spPr>
        <p:txBody>
          <a:bodyPr lIns="0" tIns="0" rIns="0" bIns="0" anchor="b">
            <a:noAutofit/>
          </a:bodyPr>
          <a:lstStyle>
            <a:lvl1pPr algn="r">
              <a:buNone/>
              <a:defRPr lang="nl-NL" sz="1500" b="0" strike="noStrike" spc="-1">
                <a:latin typeface="Times New Roman"/>
              </a:defRPr>
            </a:lvl1pPr>
          </a:lstStyle>
          <a:p>
            <a:pPr algn="r">
              <a:buNone/>
            </a:pPr>
            <a:fld id="{F0724D81-460D-49CE-AC1B-C25C50783E06}" type="slidenum">
              <a:rPr lang="nl-NL" sz="1500" b="0" strike="noStrike" spc="-1">
                <a:latin typeface="Times New Roman"/>
              </a:rPr>
              <a:t>‹nr.›</a:t>
            </a:fld>
            <a:endParaRPr lang="nl-NL" sz="15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101600" y="890588"/>
            <a:ext cx="7785100" cy="4379912"/>
          </a:xfrm>
          <a:prstGeom prst="rect">
            <a:avLst/>
          </a:prstGeom>
          <a:ln w="0">
            <a:noFill/>
          </a:ln>
        </p:spPr>
      </p:sp>
      <p:sp>
        <p:nvSpPr>
          <p:cNvPr id="374" name="PlaceHolder 2"/>
          <p:cNvSpPr>
            <a:spLocks noGrp="1"/>
          </p:cNvSpPr>
          <p:nvPr>
            <p:ph type="body"/>
          </p:nvPr>
        </p:nvSpPr>
        <p:spPr>
          <a:xfrm>
            <a:off x="688975" y="4823132"/>
            <a:ext cx="5505652" cy="3939312"/>
          </a:xfrm>
          <a:prstGeom prst="rect">
            <a:avLst/>
          </a:prstGeom>
          <a:noFill/>
          <a:ln w="0">
            <a:noFill/>
          </a:ln>
        </p:spPr>
        <p:txBody>
          <a:bodyPr lIns="0" tIns="0" rIns="0" bIns="0" anchor="t">
            <a:normAutofit/>
          </a:bodyPr>
          <a:lstStyle/>
          <a:p>
            <a:endParaRPr lang="nl-NL" sz="2100" spc="-1">
              <a:latin typeface="Arial"/>
            </a:endParaRPr>
          </a:p>
        </p:txBody>
      </p:sp>
      <p:sp>
        <p:nvSpPr>
          <p:cNvPr id="375"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FE3927D8-E1A6-487A-8F15-404659633000}" type="slidenum">
              <a:rPr lang="nl-NL" sz="1300" spc="-1">
                <a:solidFill>
                  <a:srgbClr val="000000"/>
                </a:solidFill>
              </a:rPr>
              <a:t>1</a:t>
            </a:fld>
            <a:endParaRPr lang="nl-NL" sz="1300"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21</a:t>
            </a:fld>
            <a:endParaRPr lang="nl-NL" sz="1500" b="0" strike="noStrike" spc="-1">
              <a:latin typeface="Times New Roman"/>
            </a:endParaRPr>
          </a:p>
        </p:txBody>
      </p:sp>
    </p:spTree>
    <p:extLst>
      <p:ext uri="{BB962C8B-B14F-4D97-AF65-F5344CB8AC3E}">
        <p14:creationId xmlns:p14="http://schemas.microsoft.com/office/powerpoint/2010/main" val="109775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890588"/>
            <a:ext cx="7810500" cy="4394200"/>
          </a:xfrm>
        </p:spPr>
      </p:sp>
      <p:sp>
        <p:nvSpPr>
          <p:cNvPr id="3" name="Tijdelijke aanduiding voor notities 2"/>
          <p:cNvSpPr>
            <a:spLocks noGrp="1"/>
          </p:cNvSpPr>
          <p:nvPr>
            <p:ph type="body" idx="1"/>
          </p:nvPr>
        </p:nvSpPr>
        <p:spPr/>
        <p:txBody>
          <a:bodyPr/>
          <a:lstStyle/>
          <a:p>
            <a:pPr marL="241584" indent="-241584">
              <a:buFont typeface="+mj-lt"/>
              <a:buAutoNum type="arabicPeriod"/>
            </a:pPr>
            <a:r>
              <a:rPr lang="nl-NL" dirty="0"/>
              <a:t>Scherm vliegt naar binnen</a:t>
            </a:r>
          </a:p>
          <a:p>
            <a:pPr marL="241584" indent="-241584">
              <a:buFont typeface="+mj-lt"/>
              <a:buAutoNum type="arabicPeriod"/>
            </a:pPr>
            <a:r>
              <a:rPr lang="nl-NL" dirty="0"/>
              <a:t>De menu balk. </a:t>
            </a:r>
          </a:p>
          <a:p>
            <a:pPr marL="241584" indent="-241584">
              <a:buFont typeface="+mj-lt"/>
              <a:buAutoNum type="arabicPeriod"/>
            </a:pPr>
            <a:r>
              <a:rPr lang="nl-NL" dirty="0"/>
              <a:t>De taalkeuze</a:t>
            </a:r>
          </a:p>
          <a:p>
            <a:pPr marL="241584" indent="-241584">
              <a:buFont typeface="+mj-lt"/>
              <a:buAutoNum type="arabicPeriod"/>
            </a:pPr>
            <a:r>
              <a:rPr lang="nl-NL" dirty="0"/>
              <a:t>Naam van het project</a:t>
            </a:r>
          </a:p>
          <a:p>
            <a:pPr marL="241584" indent="-241584">
              <a:buFont typeface="+mj-lt"/>
              <a:buAutoNum type="arabicPeriod"/>
            </a:pPr>
            <a:r>
              <a:rPr lang="nl-NL" dirty="0"/>
              <a:t>Nadere uitleg</a:t>
            </a:r>
          </a:p>
          <a:p>
            <a:pPr marL="241584" indent="-241584">
              <a:buFont typeface="+mj-lt"/>
              <a:buAutoNum type="arabicPeriod"/>
            </a:pPr>
            <a:r>
              <a:rPr lang="nl-NL" dirty="0"/>
              <a:t>Opdrachtengebied</a:t>
            </a:r>
          </a:p>
          <a:p>
            <a:pPr marL="241584" indent="-241584">
              <a:buFont typeface="+mj-lt"/>
              <a:buAutoNum type="arabicPeriod"/>
            </a:pPr>
            <a:r>
              <a:rPr lang="nl-NL" dirty="0"/>
              <a:t>Opdrachten</a:t>
            </a:r>
          </a:p>
          <a:p>
            <a:pPr marL="241584" indent="-241584">
              <a:buFont typeface="+mj-lt"/>
              <a:buAutoNum type="arabicPeriod"/>
            </a:pPr>
            <a:r>
              <a:rPr lang="nl-NL" dirty="0"/>
              <a:t>Speelveld / actieveld</a:t>
            </a:r>
          </a:p>
          <a:p>
            <a:pPr marL="241584" indent="-241584">
              <a:buFont typeface="+mj-lt"/>
              <a:buAutoNum type="arabicPeriod"/>
            </a:pPr>
            <a:r>
              <a:rPr lang="nl-NL" dirty="0"/>
              <a:t>Sprite veld</a:t>
            </a:r>
          </a:p>
        </p:txBody>
      </p:sp>
      <p:sp>
        <p:nvSpPr>
          <p:cNvPr id="4" name="Tijdelijke aanduiding voor dianummer 3"/>
          <p:cNvSpPr>
            <a:spLocks noGrp="1"/>
          </p:cNvSpPr>
          <p:nvPr>
            <p:ph type="sldNum" sz="quarter" idx="5"/>
          </p:nvPr>
        </p:nvSpPr>
        <p:spPr/>
        <p:txBody>
          <a:bodyPr/>
          <a:lstStyle/>
          <a:p>
            <a:pPr>
              <a:defRPr/>
            </a:pPr>
            <a:fld id="{096720B4-F167-4421-A8A6-B3EEED21F3DE}" type="slidenum">
              <a:rPr lang="nl-NL" smtClean="0"/>
              <a:pPr>
                <a:defRPr/>
              </a:pPr>
              <a:t>22</a:t>
            </a:fld>
            <a:endParaRPr lang="nl-NL"/>
          </a:p>
        </p:txBody>
      </p:sp>
    </p:spTree>
    <p:extLst>
      <p:ext uri="{BB962C8B-B14F-4D97-AF65-F5344CB8AC3E}">
        <p14:creationId xmlns:p14="http://schemas.microsoft.com/office/powerpoint/2010/main" val="196458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Scratch: </a:t>
            </a:r>
          </a:p>
          <a:p>
            <a:r>
              <a:rPr lang="en-GB" dirty="0"/>
              <a:t>Create; </a:t>
            </a:r>
            <a:r>
              <a:rPr lang="en-GB" dirty="0" err="1"/>
              <a:t>zet</a:t>
            </a:r>
            <a:r>
              <a:rPr lang="en-GB" dirty="0"/>
              <a:t> taal op </a:t>
            </a:r>
            <a:r>
              <a:rPr lang="en-GB" dirty="0" err="1"/>
              <a:t>Nederlands</a:t>
            </a:r>
            <a:r>
              <a:rPr lang="en-GB" dirty="0"/>
              <a:t>; Zoek je eigen </a:t>
            </a:r>
            <a:r>
              <a:rPr lang="en-GB" dirty="0" err="1"/>
              <a:t>speelfiguur</a:t>
            </a:r>
            <a:r>
              <a:rPr lang="en-GB" dirty="0"/>
              <a:t> </a:t>
            </a:r>
            <a:r>
              <a:rPr lang="en-GB" dirty="0" err="1"/>
              <a:t>uit</a:t>
            </a:r>
            <a:r>
              <a:rPr lang="en-GB" dirty="0"/>
              <a:t>; </a:t>
            </a:r>
            <a:r>
              <a:rPr lang="en-GB" dirty="0" err="1"/>
              <a:t>kies</a:t>
            </a:r>
            <a:r>
              <a:rPr lang="en-GB" dirty="0"/>
              <a:t> het “</a:t>
            </a:r>
            <a:r>
              <a:rPr lang="en-GB" dirty="0" err="1"/>
              <a:t>zeg</a:t>
            </a:r>
            <a:r>
              <a:rPr lang="en-GB" dirty="0"/>
              <a:t> en </a:t>
            </a:r>
            <a:r>
              <a:rPr lang="en-GB" dirty="0" err="1"/>
              <a:t>wacht</a:t>
            </a:r>
            <a:r>
              <a:rPr lang="en-GB" dirty="0"/>
              <a:t> </a:t>
            </a:r>
            <a:r>
              <a:rPr lang="en-GB" dirty="0" err="1"/>
              <a:t>blokje</a:t>
            </a:r>
            <a:r>
              <a:rPr lang="en-GB" dirty="0"/>
              <a:t>”; Koppel </a:t>
            </a:r>
            <a:r>
              <a:rPr lang="en-GB" dirty="0" err="1"/>
              <a:t>dat</a:t>
            </a:r>
            <a:r>
              <a:rPr lang="en-GB" dirty="0"/>
              <a:t> nu </a:t>
            </a:r>
            <a:r>
              <a:rPr lang="en-GB" dirty="0" err="1"/>
              <a:t>aan</a:t>
            </a:r>
            <a:r>
              <a:rPr lang="en-GB" dirty="0"/>
              <a:t> de </a:t>
            </a:r>
            <a:r>
              <a:rPr lang="en-GB" dirty="0" err="1"/>
              <a:t>groene</a:t>
            </a:r>
            <a:r>
              <a:rPr lang="en-GB" dirty="0"/>
              <a:t> </a:t>
            </a:r>
            <a:r>
              <a:rPr lang="en-GB" dirty="0" err="1"/>
              <a:t>vlag</a:t>
            </a:r>
            <a:endParaRPr lang="en-GB" dirty="0"/>
          </a:p>
          <a:p>
            <a:r>
              <a:rPr lang="en-GB" dirty="0" err="1"/>
              <a:t>Zet</a:t>
            </a:r>
            <a:r>
              <a:rPr lang="en-GB" dirty="0"/>
              <a:t> </a:t>
            </a:r>
            <a:r>
              <a:rPr lang="en-GB" dirty="0" err="1"/>
              <a:t>blokjes</a:t>
            </a:r>
            <a:r>
              <a:rPr lang="en-GB" dirty="0"/>
              <a:t> achter </a:t>
            </a:r>
            <a:r>
              <a:rPr lang="en-GB" dirty="0" err="1"/>
              <a:t>elkaar</a:t>
            </a:r>
            <a:endParaRPr lang="en-GB" dirty="0"/>
          </a:p>
          <a:p>
            <a:r>
              <a:rPr lang="en-GB" dirty="0" err="1"/>
              <a:t>Geef</a:t>
            </a:r>
            <a:r>
              <a:rPr lang="en-GB" dirty="0"/>
              <a:t> </a:t>
            </a:r>
            <a:r>
              <a:rPr lang="en-GB" dirty="0" err="1"/>
              <a:t>uitleg</a:t>
            </a:r>
            <a:r>
              <a:rPr lang="en-GB" dirty="0"/>
              <a:t> over </a:t>
            </a:r>
            <a:r>
              <a:rPr lang="en-GB" dirty="0" err="1"/>
              <a:t>programmeren</a:t>
            </a:r>
            <a:endParaRPr lang="en-GB" dirty="0"/>
          </a:p>
          <a:p>
            <a:r>
              <a:rPr lang="en-GB" dirty="0" err="1"/>
              <a:t>Zet</a:t>
            </a:r>
            <a:r>
              <a:rPr lang="en-GB" dirty="0"/>
              <a:t> </a:t>
            </a:r>
            <a:r>
              <a:rPr lang="en-GB" dirty="0" err="1"/>
              <a:t>meerdere</a:t>
            </a:r>
            <a:r>
              <a:rPr lang="en-GB" dirty="0"/>
              <a:t> sprites </a:t>
            </a:r>
            <a:r>
              <a:rPr lang="en-GB" dirty="0" err="1"/>
              <a:t>neer</a:t>
            </a:r>
            <a:endParaRPr lang="en-GB" dirty="0"/>
          </a:p>
          <a:p>
            <a:r>
              <a:rPr lang="en-GB" dirty="0"/>
              <a:t>Laat sprites met </a:t>
            </a:r>
            <a:r>
              <a:rPr lang="en-GB" dirty="0" err="1"/>
              <a:t>elkaar</a:t>
            </a:r>
            <a:r>
              <a:rPr lang="en-GB" dirty="0"/>
              <a:t> </a:t>
            </a:r>
            <a:r>
              <a:rPr lang="en-GB" dirty="0" err="1"/>
              <a:t>communiceren</a:t>
            </a:r>
            <a:endParaRPr lang="en-GB" dirty="0"/>
          </a:p>
          <a:p>
            <a:r>
              <a:rPr lang="en-GB" dirty="0" err="1"/>
              <a:t>Geef</a:t>
            </a:r>
            <a:r>
              <a:rPr lang="en-GB" dirty="0"/>
              <a:t> </a:t>
            </a:r>
            <a:r>
              <a:rPr lang="en-GB" dirty="0" err="1"/>
              <a:t>uitleg</a:t>
            </a:r>
            <a:r>
              <a:rPr lang="en-GB" dirty="0"/>
              <a:t> over </a:t>
            </a:r>
            <a:r>
              <a:rPr lang="en-GB" dirty="0" err="1"/>
              <a:t>communicatie</a:t>
            </a:r>
            <a:r>
              <a:rPr lang="en-GB" dirty="0"/>
              <a:t>, over </a:t>
            </a:r>
            <a:r>
              <a:rPr lang="en-GB" dirty="0" err="1"/>
              <a:t>klonen</a:t>
            </a:r>
            <a:endParaRPr lang="en-GB" dirty="0"/>
          </a:p>
          <a:p>
            <a:r>
              <a:rPr lang="en-GB" dirty="0"/>
              <a:t>Zorg </a:t>
            </a:r>
            <a:r>
              <a:rPr lang="en-GB" dirty="0" err="1"/>
              <a:t>dat</a:t>
            </a:r>
            <a:r>
              <a:rPr lang="en-GB" dirty="0"/>
              <a:t> </a:t>
            </a:r>
            <a:r>
              <a:rPr lang="en-GB" dirty="0" err="1"/>
              <a:t>mensen</a:t>
            </a:r>
            <a:r>
              <a:rPr lang="en-GB" dirty="0"/>
              <a:t> </a:t>
            </a:r>
            <a:r>
              <a:rPr lang="en-GB" dirty="0" err="1"/>
              <a:t>samenwerken</a:t>
            </a:r>
            <a:r>
              <a:rPr lang="en-GB" dirty="0"/>
              <a:t>, </a:t>
            </a:r>
            <a:r>
              <a:rPr lang="en-GB" dirty="0" err="1"/>
              <a:t>elkaar</a:t>
            </a:r>
            <a:r>
              <a:rPr lang="en-GB" dirty="0"/>
              <a:t> </a:t>
            </a:r>
            <a:r>
              <a:rPr lang="en-GB" dirty="0" err="1"/>
              <a:t>helpen</a:t>
            </a:r>
            <a:endParaRPr lang="en-GB" dirty="0"/>
          </a:p>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23</a:t>
            </a:fld>
            <a:endParaRPr lang="nl-NL" sz="1500" b="0" strike="noStrike" spc="-1">
              <a:latin typeface="Times New Roman"/>
            </a:endParaRPr>
          </a:p>
        </p:txBody>
      </p:sp>
    </p:spTree>
    <p:extLst>
      <p:ext uri="{BB962C8B-B14F-4D97-AF65-F5344CB8AC3E}">
        <p14:creationId xmlns:p14="http://schemas.microsoft.com/office/powerpoint/2010/main" val="1440717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890588"/>
            <a:ext cx="7810500" cy="4394200"/>
          </a:xfrm>
        </p:spPr>
      </p:sp>
      <p:sp>
        <p:nvSpPr>
          <p:cNvPr id="3" name="Tijdelijke aanduiding voor notities 2"/>
          <p:cNvSpPr>
            <a:spLocks noGrp="1"/>
          </p:cNvSpPr>
          <p:nvPr>
            <p:ph type="body" idx="1"/>
          </p:nvPr>
        </p:nvSpPr>
        <p:spPr/>
        <p:txBody>
          <a:bodyPr/>
          <a:lstStyle/>
          <a:p>
            <a:r>
              <a:rPr lang="en-GB" dirty="0"/>
              <a:t>In Scratch: </a:t>
            </a:r>
          </a:p>
          <a:p>
            <a:r>
              <a:rPr lang="en-GB" dirty="0"/>
              <a:t>Create; </a:t>
            </a:r>
            <a:r>
              <a:rPr lang="en-GB" dirty="0" err="1"/>
              <a:t>zet</a:t>
            </a:r>
            <a:r>
              <a:rPr lang="en-GB" dirty="0"/>
              <a:t> taal op </a:t>
            </a:r>
            <a:r>
              <a:rPr lang="en-GB" dirty="0" err="1"/>
              <a:t>Nederlands</a:t>
            </a:r>
            <a:r>
              <a:rPr lang="en-GB" dirty="0"/>
              <a:t>; Zoek je eigen </a:t>
            </a:r>
            <a:r>
              <a:rPr lang="en-GB" dirty="0" err="1"/>
              <a:t>speelfiguur</a:t>
            </a:r>
            <a:r>
              <a:rPr lang="en-GB" dirty="0"/>
              <a:t> </a:t>
            </a:r>
            <a:r>
              <a:rPr lang="en-GB" dirty="0" err="1"/>
              <a:t>uit</a:t>
            </a:r>
            <a:r>
              <a:rPr lang="en-GB" dirty="0"/>
              <a:t>; </a:t>
            </a:r>
            <a:r>
              <a:rPr lang="en-GB" dirty="0" err="1"/>
              <a:t>kies</a:t>
            </a:r>
            <a:r>
              <a:rPr lang="en-GB" dirty="0"/>
              <a:t> het “</a:t>
            </a:r>
            <a:r>
              <a:rPr lang="en-GB" dirty="0" err="1"/>
              <a:t>zeg</a:t>
            </a:r>
            <a:r>
              <a:rPr lang="en-GB" dirty="0"/>
              <a:t> en </a:t>
            </a:r>
            <a:r>
              <a:rPr lang="en-GB" dirty="0" err="1"/>
              <a:t>wacht</a:t>
            </a:r>
            <a:r>
              <a:rPr lang="en-GB" dirty="0"/>
              <a:t> </a:t>
            </a:r>
            <a:r>
              <a:rPr lang="en-GB" dirty="0" err="1"/>
              <a:t>blokje</a:t>
            </a:r>
            <a:r>
              <a:rPr lang="en-GB" dirty="0"/>
              <a:t>”; Koppel </a:t>
            </a:r>
            <a:r>
              <a:rPr lang="en-GB" dirty="0" err="1"/>
              <a:t>dat</a:t>
            </a:r>
            <a:r>
              <a:rPr lang="en-GB" dirty="0"/>
              <a:t> nu </a:t>
            </a:r>
            <a:r>
              <a:rPr lang="en-GB" dirty="0" err="1"/>
              <a:t>aan</a:t>
            </a:r>
            <a:r>
              <a:rPr lang="en-GB" dirty="0"/>
              <a:t> de </a:t>
            </a:r>
            <a:r>
              <a:rPr lang="en-GB" dirty="0" err="1"/>
              <a:t>groene</a:t>
            </a:r>
            <a:r>
              <a:rPr lang="en-GB" dirty="0"/>
              <a:t> </a:t>
            </a:r>
            <a:r>
              <a:rPr lang="en-GB" dirty="0" err="1"/>
              <a:t>vlag</a:t>
            </a:r>
            <a:endParaRPr lang="en-GB" dirty="0"/>
          </a:p>
          <a:p>
            <a:r>
              <a:rPr lang="en-GB" dirty="0" err="1"/>
              <a:t>Zet</a:t>
            </a:r>
            <a:r>
              <a:rPr lang="en-GB" dirty="0"/>
              <a:t> </a:t>
            </a:r>
            <a:r>
              <a:rPr lang="en-GB" dirty="0" err="1"/>
              <a:t>blokjes</a:t>
            </a:r>
            <a:r>
              <a:rPr lang="en-GB" dirty="0"/>
              <a:t> achter </a:t>
            </a:r>
            <a:r>
              <a:rPr lang="en-GB" dirty="0" err="1"/>
              <a:t>elkaar</a:t>
            </a:r>
            <a:endParaRPr lang="en-GB" dirty="0"/>
          </a:p>
          <a:p>
            <a:r>
              <a:rPr lang="en-GB" dirty="0" err="1"/>
              <a:t>Geef</a:t>
            </a:r>
            <a:r>
              <a:rPr lang="en-GB" dirty="0"/>
              <a:t> </a:t>
            </a:r>
            <a:r>
              <a:rPr lang="en-GB" dirty="0" err="1"/>
              <a:t>uitleg</a:t>
            </a:r>
            <a:r>
              <a:rPr lang="en-GB" dirty="0"/>
              <a:t> over </a:t>
            </a:r>
            <a:r>
              <a:rPr lang="en-GB" dirty="0" err="1"/>
              <a:t>programmeren</a:t>
            </a:r>
            <a:endParaRPr lang="en-GB" dirty="0"/>
          </a:p>
          <a:p>
            <a:r>
              <a:rPr lang="en-GB" dirty="0" err="1"/>
              <a:t>Zet</a:t>
            </a:r>
            <a:r>
              <a:rPr lang="en-GB" dirty="0"/>
              <a:t> </a:t>
            </a:r>
            <a:r>
              <a:rPr lang="en-GB" dirty="0" err="1"/>
              <a:t>meerdere</a:t>
            </a:r>
            <a:r>
              <a:rPr lang="en-GB" dirty="0"/>
              <a:t> sprites </a:t>
            </a:r>
            <a:r>
              <a:rPr lang="en-GB" dirty="0" err="1"/>
              <a:t>neer</a:t>
            </a:r>
            <a:endParaRPr lang="en-GB" dirty="0"/>
          </a:p>
          <a:p>
            <a:r>
              <a:rPr lang="en-GB" dirty="0"/>
              <a:t>Laat sprites met </a:t>
            </a:r>
            <a:r>
              <a:rPr lang="en-GB" dirty="0" err="1"/>
              <a:t>elkaar</a:t>
            </a:r>
            <a:r>
              <a:rPr lang="en-GB" dirty="0"/>
              <a:t> </a:t>
            </a:r>
            <a:r>
              <a:rPr lang="en-GB" dirty="0" err="1"/>
              <a:t>communiceren</a:t>
            </a:r>
            <a:endParaRPr lang="en-GB" dirty="0"/>
          </a:p>
          <a:p>
            <a:r>
              <a:rPr lang="en-GB" dirty="0" err="1"/>
              <a:t>Geef</a:t>
            </a:r>
            <a:r>
              <a:rPr lang="en-GB" dirty="0"/>
              <a:t> </a:t>
            </a:r>
            <a:r>
              <a:rPr lang="en-GB" dirty="0" err="1"/>
              <a:t>uitleg</a:t>
            </a:r>
            <a:r>
              <a:rPr lang="en-GB" dirty="0"/>
              <a:t> over </a:t>
            </a:r>
            <a:r>
              <a:rPr lang="en-GB" dirty="0" err="1"/>
              <a:t>communicatie</a:t>
            </a:r>
            <a:r>
              <a:rPr lang="en-GB" dirty="0"/>
              <a:t>, over </a:t>
            </a:r>
            <a:r>
              <a:rPr lang="en-GB" dirty="0" err="1"/>
              <a:t>klonen</a:t>
            </a:r>
            <a:endParaRPr lang="en-GB" dirty="0"/>
          </a:p>
          <a:p>
            <a:r>
              <a:rPr lang="en-GB" dirty="0"/>
              <a:t>Zorg </a:t>
            </a:r>
            <a:r>
              <a:rPr lang="en-GB" dirty="0" err="1"/>
              <a:t>dat</a:t>
            </a:r>
            <a:r>
              <a:rPr lang="en-GB" dirty="0"/>
              <a:t> </a:t>
            </a:r>
            <a:r>
              <a:rPr lang="en-GB" dirty="0" err="1"/>
              <a:t>mensen</a:t>
            </a:r>
            <a:r>
              <a:rPr lang="en-GB" dirty="0"/>
              <a:t> </a:t>
            </a:r>
            <a:r>
              <a:rPr lang="en-GB" dirty="0" err="1"/>
              <a:t>samenwerken</a:t>
            </a:r>
            <a:r>
              <a:rPr lang="en-GB" dirty="0"/>
              <a:t>, </a:t>
            </a:r>
            <a:r>
              <a:rPr lang="en-GB" dirty="0" err="1"/>
              <a:t>elkaar</a:t>
            </a:r>
            <a:r>
              <a:rPr lang="en-GB" dirty="0"/>
              <a:t> </a:t>
            </a:r>
            <a:r>
              <a:rPr lang="en-GB" dirty="0" err="1"/>
              <a:t>helpen</a:t>
            </a:r>
            <a:endParaRPr lang="en-GB" dirty="0"/>
          </a:p>
          <a:p>
            <a:endParaRPr lang="en-GB" dirty="0"/>
          </a:p>
          <a:p>
            <a:endParaRPr lang="en-GB" dirty="0"/>
          </a:p>
          <a:p>
            <a:endParaRPr lang="en-GB" dirty="0"/>
          </a:p>
          <a:p>
            <a:endParaRPr lang="en-GB" dirty="0"/>
          </a:p>
          <a:p>
            <a:endParaRPr lang="en-GB" dirty="0"/>
          </a:p>
          <a:p>
            <a:endParaRPr lang="en-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a:t>24</a:t>
            </a:fld>
            <a:endParaRPr lang="nl-NL"/>
          </a:p>
        </p:txBody>
      </p:sp>
    </p:spTree>
    <p:extLst>
      <p:ext uri="{BB962C8B-B14F-4D97-AF65-F5344CB8AC3E}">
        <p14:creationId xmlns:p14="http://schemas.microsoft.com/office/powerpoint/2010/main" val="59738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4F66-3825-775F-BA6F-6CC5C7432BE5}"/>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40F843EA-DACA-6ADE-352A-F2D7F62D2242}"/>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86636745-BCB2-7C6D-7FBB-9539DB3FD7BD}"/>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4CABF66C-C290-9602-FB2E-14D4F1B32DFE}"/>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25</a:t>
            </a:fld>
            <a:endParaRPr lang="nl-NL" sz="1300" spc="-1">
              <a:latin typeface="Arial"/>
            </a:endParaRPr>
          </a:p>
        </p:txBody>
      </p:sp>
    </p:spTree>
    <p:extLst>
      <p:ext uri="{BB962C8B-B14F-4D97-AF65-F5344CB8AC3E}">
        <p14:creationId xmlns:p14="http://schemas.microsoft.com/office/powerpoint/2010/main" val="171933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27</a:t>
            </a:fld>
            <a:endParaRPr lang="nl-NL" sz="1500" b="0" strike="noStrike" spc="-1">
              <a:latin typeface="Times New Roman"/>
            </a:endParaRPr>
          </a:p>
        </p:txBody>
      </p:sp>
    </p:spTree>
    <p:extLst>
      <p:ext uri="{BB962C8B-B14F-4D97-AF65-F5344CB8AC3E}">
        <p14:creationId xmlns:p14="http://schemas.microsoft.com/office/powerpoint/2010/main" val="378986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D74A-45C1-0887-59CC-6780E49AA53C}"/>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A4F829C4-073F-5E6B-123D-4577C803C7CC}"/>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AE1C6BB3-9E40-B3AA-CC1A-C1200A512A9F}"/>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F645E018-DCF0-FA1E-0FDF-97A91162AA72}"/>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28</a:t>
            </a:fld>
            <a:endParaRPr lang="nl-NL" sz="1300" spc="-1">
              <a:latin typeface="Arial"/>
            </a:endParaRPr>
          </a:p>
        </p:txBody>
      </p:sp>
    </p:spTree>
    <p:extLst>
      <p:ext uri="{BB962C8B-B14F-4D97-AF65-F5344CB8AC3E}">
        <p14:creationId xmlns:p14="http://schemas.microsoft.com/office/powerpoint/2010/main" val="238870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30</a:t>
            </a:fld>
            <a:endParaRPr lang="nl-NL" sz="1500" b="0" strike="noStrike" spc="-1">
              <a:latin typeface="Times New Roman"/>
            </a:endParaRPr>
          </a:p>
        </p:txBody>
      </p:sp>
    </p:spTree>
    <p:extLst>
      <p:ext uri="{BB962C8B-B14F-4D97-AF65-F5344CB8AC3E}">
        <p14:creationId xmlns:p14="http://schemas.microsoft.com/office/powerpoint/2010/main" val="252886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E56AB-F80E-E81E-D2AA-8A68C1D7D804}"/>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94114F20-2559-2852-B78D-A76067C99B2A}"/>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50DE3CCD-B0A3-DF64-9890-141075EEC5AC}"/>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893DAF08-1484-D4CC-C32C-A650C1258186}"/>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32</a:t>
            </a:fld>
            <a:endParaRPr lang="nl-NL" sz="1300" spc="-1">
              <a:latin typeface="Arial"/>
            </a:endParaRPr>
          </a:p>
        </p:txBody>
      </p:sp>
    </p:spTree>
    <p:extLst>
      <p:ext uri="{BB962C8B-B14F-4D97-AF65-F5344CB8AC3E}">
        <p14:creationId xmlns:p14="http://schemas.microsoft.com/office/powerpoint/2010/main" val="322803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r>
              <a:rPr lang="nl-NL" sz="2100" spc="-1" dirty="0">
                <a:latin typeface="Arial"/>
              </a:rPr>
              <a:t>Waarschuwing vooraf: PPT heeft blijkbaar niet zo veel boodschap aan wat ik instel en opsla. Elke keer bij opstarten gooit hij dia’s overhoop.</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3</a:t>
            </a:fld>
            <a:endParaRPr lang="nl-NL" sz="1300" spc="-1">
              <a:latin typeface="Arial"/>
            </a:endParaRPr>
          </a:p>
        </p:txBody>
      </p:sp>
    </p:spTree>
    <p:extLst>
      <p:ext uri="{BB962C8B-B14F-4D97-AF65-F5344CB8AC3E}">
        <p14:creationId xmlns:p14="http://schemas.microsoft.com/office/powerpoint/2010/main" val="13976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1990-308B-33C3-19BE-E09D51986EB9}"/>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EB688DDF-6117-A030-B74D-E416D8610E9C}"/>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948AE7DB-B3E1-9452-B63B-846B72C5C9EF}"/>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813243FD-01D4-A8DF-6FAB-A4E5F9330AAD}"/>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4</a:t>
            </a:fld>
            <a:endParaRPr lang="nl-NL" sz="1300" spc="-1">
              <a:latin typeface="Arial"/>
            </a:endParaRPr>
          </a:p>
        </p:txBody>
      </p:sp>
    </p:spTree>
    <p:extLst>
      <p:ext uri="{BB962C8B-B14F-4D97-AF65-F5344CB8AC3E}">
        <p14:creationId xmlns:p14="http://schemas.microsoft.com/office/powerpoint/2010/main" val="116710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DA3D-1803-AE5F-5C8E-4B3B271C92B0}"/>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C9637AE4-D990-86FF-C707-4A2C30CCF2D7}"/>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FDF07AE8-7406-63E2-ED0A-C320C530A4BA}"/>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E08DD61B-B6A9-7409-49D2-A20DAEC24A15}"/>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9</a:t>
            </a:fld>
            <a:endParaRPr lang="nl-NL" sz="1300" spc="-1">
              <a:latin typeface="Arial"/>
            </a:endParaRPr>
          </a:p>
        </p:txBody>
      </p:sp>
    </p:spTree>
    <p:extLst>
      <p:ext uri="{BB962C8B-B14F-4D97-AF65-F5344CB8AC3E}">
        <p14:creationId xmlns:p14="http://schemas.microsoft.com/office/powerpoint/2010/main" val="311591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11</a:t>
            </a:fld>
            <a:endParaRPr lang="nl-NL" sz="1500" b="0" strike="noStrike" spc="-1">
              <a:latin typeface="Times New Roman"/>
            </a:endParaRPr>
          </a:p>
        </p:txBody>
      </p:sp>
    </p:spTree>
    <p:extLst>
      <p:ext uri="{BB962C8B-B14F-4D97-AF65-F5344CB8AC3E}">
        <p14:creationId xmlns:p14="http://schemas.microsoft.com/office/powerpoint/2010/main" val="297804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7193-D1C8-5F4D-D1D8-05E1A96C0FE3}"/>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AA388023-A60F-AC4D-8062-FDDF75A6DA62}"/>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A2FC6718-3047-A438-6693-A9AC3436BADB}"/>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AD4F7417-DDD1-ABA8-3F1A-0566984257F9}"/>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12</a:t>
            </a:fld>
            <a:endParaRPr lang="nl-NL" sz="1300" spc="-1">
              <a:latin typeface="Arial"/>
            </a:endParaRPr>
          </a:p>
        </p:txBody>
      </p:sp>
    </p:spTree>
    <p:extLst>
      <p:ext uri="{BB962C8B-B14F-4D97-AF65-F5344CB8AC3E}">
        <p14:creationId xmlns:p14="http://schemas.microsoft.com/office/powerpoint/2010/main" val="302211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14</a:t>
            </a:fld>
            <a:endParaRPr lang="nl-NL" sz="1500" b="0" strike="noStrike" spc="-1">
              <a:latin typeface="Times New Roman"/>
            </a:endParaRPr>
          </a:p>
        </p:txBody>
      </p:sp>
    </p:spTree>
    <p:extLst>
      <p:ext uri="{BB962C8B-B14F-4D97-AF65-F5344CB8AC3E}">
        <p14:creationId xmlns:p14="http://schemas.microsoft.com/office/powerpoint/2010/main" val="314968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sz="1500" b="0" strike="noStrike" spc="-1" smtClean="0">
                <a:latin typeface="Times New Roman"/>
              </a:rPr>
              <a:t>15</a:t>
            </a:fld>
            <a:endParaRPr lang="nl-NL" sz="1500" b="0" strike="noStrike" spc="-1">
              <a:latin typeface="Times New Roman"/>
            </a:endParaRPr>
          </a:p>
        </p:txBody>
      </p:sp>
    </p:spTree>
    <p:extLst>
      <p:ext uri="{BB962C8B-B14F-4D97-AF65-F5344CB8AC3E}">
        <p14:creationId xmlns:p14="http://schemas.microsoft.com/office/powerpoint/2010/main" val="268871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3076-CAF1-B18D-E927-F3A5AFA111A8}"/>
            </a:ext>
          </a:extLst>
        </p:cNvPr>
        <p:cNvGrpSpPr/>
        <p:nvPr/>
      </p:nvGrpSpPr>
      <p:grpSpPr>
        <a:xfrm>
          <a:off x="0" y="0"/>
          <a:ext cx="0" cy="0"/>
          <a:chOff x="0" y="0"/>
          <a:chExt cx="0" cy="0"/>
        </a:xfrm>
      </p:grpSpPr>
      <p:sp>
        <p:nvSpPr>
          <p:cNvPr id="376" name="PlaceHolder 1">
            <a:extLst>
              <a:ext uri="{FF2B5EF4-FFF2-40B4-BE49-F238E27FC236}">
                <a16:creationId xmlns:a16="http://schemas.microsoft.com/office/drawing/2014/main" id="{2599A755-B443-06A9-3A27-5BE00C76F5B6}"/>
              </a:ext>
            </a:extLst>
          </p:cNvPr>
          <p:cNvSpPr>
            <a:spLocks noGrp="1" noRot="1" noChangeAspect="1"/>
          </p:cNvSpPr>
          <p:nvPr>
            <p:ph type="sldImg"/>
          </p:nvPr>
        </p:nvSpPr>
        <p:spPr>
          <a:xfrm>
            <a:off x="441325" y="1252538"/>
            <a:ext cx="6000750" cy="3376612"/>
          </a:xfrm>
          <a:prstGeom prst="rect">
            <a:avLst/>
          </a:prstGeom>
          <a:ln w="0">
            <a:noFill/>
          </a:ln>
        </p:spPr>
      </p:sp>
      <p:sp>
        <p:nvSpPr>
          <p:cNvPr id="377" name="PlaceHolder 2">
            <a:extLst>
              <a:ext uri="{FF2B5EF4-FFF2-40B4-BE49-F238E27FC236}">
                <a16:creationId xmlns:a16="http://schemas.microsoft.com/office/drawing/2014/main" id="{311A0850-4E05-AFCB-3ECD-08A4A71B57F4}"/>
              </a:ext>
            </a:extLst>
          </p:cNvPr>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p:txBody>
      </p:sp>
      <p:sp>
        <p:nvSpPr>
          <p:cNvPr id="378" name="CustomShape 3">
            <a:extLst>
              <a:ext uri="{FF2B5EF4-FFF2-40B4-BE49-F238E27FC236}">
                <a16:creationId xmlns:a16="http://schemas.microsoft.com/office/drawing/2014/main" id="{F897A9DE-FD9F-84BC-2D49-C6CFDD42D758}"/>
              </a:ext>
            </a:extLst>
          </p:cNvPr>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16</a:t>
            </a:fld>
            <a:endParaRPr lang="nl-NL" sz="1300" spc="-1">
              <a:latin typeface="Arial"/>
            </a:endParaRPr>
          </a:p>
        </p:txBody>
      </p:sp>
    </p:spTree>
    <p:extLst>
      <p:ext uri="{BB962C8B-B14F-4D97-AF65-F5344CB8AC3E}">
        <p14:creationId xmlns:p14="http://schemas.microsoft.com/office/powerpoint/2010/main" val="8243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6"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7"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2"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34"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5"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6"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7"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8"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9"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3"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5"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7"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48"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3"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4"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6"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8"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2"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4"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5"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9"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0"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72"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3"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4"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5"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6"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7"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3"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5"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7"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88"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7"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3"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4"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6"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8"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2"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4"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5"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7"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8"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9"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0"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12"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3"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4"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5"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6"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7"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389269" indent="-389269">
              <a:buFontTx/>
              <a:buBlip>
                <a:blip r:embed="rId2"/>
              </a:buBlip>
              <a:defRPr sz="3733">
                <a:latin typeface="Arial" panose="020B0604020202020204" pitchFamily="34" charset="0"/>
                <a:cs typeface="Arial" panose="020B0604020202020204" pitchFamily="34" charset="0"/>
              </a:defRPr>
            </a:lvl1pPr>
            <a:lvl2pPr>
              <a:defRPr sz="3733">
                <a:latin typeface="Arial" panose="020B0604020202020204" pitchFamily="34" charset="0"/>
                <a:cs typeface="Arial" panose="020B0604020202020204" pitchFamily="34" charset="0"/>
              </a:defRPr>
            </a:lvl2pPr>
            <a:lvl3pPr>
              <a:defRPr sz="3733">
                <a:latin typeface="Arial" panose="020B0604020202020204" pitchFamily="34" charset="0"/>
                <a:cs typeface="Arial" panose="020B0604020202020204" pitchFamily="34" charset="0"/>
              </a:defRPr>
            </a:lvl3pPr>
            <a:lvl4pPr>
              <a:defRPr sz="3733">
                <a:latin typeface="Arial" panose="020B0604020202020204" pitchFamily="34" charset="0"/>
                <a:cs typeface="Arial" panose="020B0604020202020204" pitchFamily="34" charset="0"/>
              </a:defRPr>
            </a:lvl4pPr>
            <a:lvl5pPr>
              <a:defRPr sz="3733">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Rectangle 5"/>
          <p:cNvSpPr>
            <a:spLocks noGrp="1" noChangeArrowheads="1"/>
          </p:cNvSpPr>
          <p:nvPr>
            <p:ph type="ftr" sz="quarter" idx="10"/>
          </p:nvPr>
        </p:nvSpPr>
        <p:spPr>
          <a:ln/>
        </p:spPr>
        <p:txBody>
          <a:bodyPr/>
          <a:lstStyle>
            <a:lvl1pPr>
              <a:defRPr>
                <a:latin typeface="Arial" panose="020B0604020202020204" pitchFamily="34" charset="0"/>
                <a:cs typeface="Arial" panose="020B0604020202020204" pitchFamily="34" charset="0"/>
              </a:defRPr>
            </a:lvl1pPr>
          </a:lstStyle>
          <a:p>
            <a:pPr>
              <a:defRPr/>
            </a:pPr>
            <a:endParaRPr lang="nl-NL" dirty="0"/>
          </a:p>
        </p:txBody>
      </p:sp>
      <p:sp>
        <p:nvSpPr>
          <p:cNvPr id="5" name="Rectangle 6"/>
          <p:cNvSpPr>
            <a:spLocks noGrp="1" noChangeArrowheads="1"/>
          </p:cNvSpPr>
          <p:nvPr>
            <p:ph type="sldNum" sz="quarter" idx="11"/>
          </p:nvPr>
        </p:nvSpPr>
        <p:spPr>
          <a:xfrm>
            <a:off x="102759" y="6479184"/>
            <a:ext cx="1506096" cy="476589"/>
          </a:xfrm>
          <a:ln/>
        </p:spPr>
        <p:txBody>
          <a:bodyPr/>
          <a:lstStyle>
            <a:lvl1pPr>
              <a:defRPr>
                <a:latin typeface="Arial" panose="020B0604020202020204" pitchFamily="34" charset="0"/>
                <a:cs typeface="Arial" panose="020B0604020202020204" pitchFamily="34" charset="0"/>
              </a:defRPr>
            </a:lvl1pPr>
          </a:lstStyle>
          <a:p>
            <a:pPr>
              <a:defRPr/>
            </a:pPr>
            <a:fld id="{322D3366-8204-49F3-9817-AD0786795975}" type="slidenum">
              <a:rPr lang="nl-NL" smtClean="0"/>
              <a:pPr>
                <a:defRPr/>
              </a:pPr>
              <a:t>‹nr.›</a:t>
            </a:fld>
            <a:endParaRPr lang="nl-NL" dirty="0"/>
          </a:p>
        </p:txBody>
      </p:sp>
    </p:spTree>
    <p:extLst>
      <p:ext uri="{BB962C8B-B14F-4D97-AF65-F5344CB8AC3E}">
        <p14:creationId xmlns:p14="http://schemas.microsoft.com/office/powerpoint/2010/main" val="244174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8"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9"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0"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4"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4"/>
          <p:cNvPicPr/>
          <p:nvPr/>
        </p:nvPicPr>
        <p:blipFill>
          <a:blip r:embed="rId14"/>
          <a:stretch/>
        </p:blipFill>
        <p:spPr>
          <a:xfrm>
            <a:off x="217440" y="163440"/>
            <a:ext cx="1299960" cy="483840"/>
          </a:xfrm>
          <a:prstGeom prst="rect">
            <a:avLst/>
          </a:prstGeom>
          <a:ln w="0">
            <a:noFill/>
          </a:ln>
        </p:spPr>
      </p:pic>
      <p:pic>
        <p:nvPicPr>
          <p:cNvPr id="5" name="Picture 4"/>
          <p:cNvPicPr/>
          <p:nvPr/>
        </p:nvPicPr>
        <p:blipFill>
          <a:blip r:embed="rId14"/>
          <a:stretch/>
        </p:blipFill>
        <p:spPr>
          <a:xfrm>
            <a:off x="10712160" y="162720"/>
            <a:ext cx="1299960" cy="483840"/>
          </a:xfrm>
          <a:prstGeom prst="rect">
            <a:avLst/>
          </a:prstGeom>
          <a:ln w="0">
            <a:noFill/>
          </a:ln>
        </p:spPr>
      </p:pic>
      <p:sp>
        <p:nvSpPr>
          <p:cNvPr id="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3"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41"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pic>
        <p:nvPicPr>
          <p:cNvPr id="78" name="Picture 4"/>
          <p:cNvPicPr/>
          <p:nvPr/>
        </p:nvPicPr>
        <p:blipFill>
          <a:blip r:embed="rId15"/>
          <a:stretch/>
        </p:blipFill>
        <p:spPr>
          <a:xfrm>
            <a:off x="10712160" y="162720"/>
            <a:ext cx="1299960" cy="483840"/>
          </a:xfrm>
          <a:prstGeom prst="rect">
            <a:avLst/>
          </a:prstGeom>
          <a:ln w="0">
            <a:noFill/>
          </a:ln>
        </p:spPr>
      </p:pic>
      <p:sp>
        <p:nvSpPr>
          <p:cNvPr id="7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80"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
        <p:nvSpPr>
          <p:cNvPr id="81" name="Rechthoek 80"/>
          <p:cNvSpPr/>
          <p:nvPr/>
        </p:nvSpPr>
        <p:spPr>
          <a:xfrm>
            <a:off x="10080000" y="5940000"/>
            <a:ext cx="1568160" cy="42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BE4B75A7-DE08-46CE-B8BB-454AFFD98F86}" type="slidenum">
              <a:rPr lang="nl-NL" sz="2400" b="0" strike="noStrike" spc="-1">
                <a:latin typeface="Times New Roman"/>
              </a:rPr>
              <a:t>‹nr.›</a:t>
            </a:fld>
            <a:endParaRPr lang="nl-NL" sz="2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nl.wikipedia.org/wiki/Programmeertaal" TargetMode="External"/><Relationship Id="rId7" Type="http://schemas.openxmlformats.org/officeDocument/2006/relationships/hyperlink" Target="https://nl.wikipedia.org/wiki/Scratchen" TargetMode="External"/><Relationship Id="rId2" Type="http://schemas.openxmlformats.org/officeDocument/2006/relationships/hyperlink" Target="https://nl.wikipedia.org/wiki/Objectori%C3%ABntatie" TargetMode="External"/><Relationship Id="rId1" Type="http://schemas.openxmlformats.org/officeDocument/2006/relationships/slideLayout" Target="../slideLayouts/slideLayout37.xml"/><Relationship Id="rId6" Type="http://schemas.openxmlformats.org/officeDocument/2006/relationships/hyperlink" Target="https://nl.wikipedia.org/wiki/Interactie" TargetMode="External"/><Relationship Id="rId5" Type="http://schemas.openxmlformats.org/officeDocument/2006/relationships/hyperlink" Target="https://nl.wikipedia.org/wiki/Visualisatie" TargetMode="External"/><Relationship Id="rId4" Type="http://schemas.openxmlformats.org/officeDocument/2006/relationships/hyperlink" Target="https://nl.wikipedia.org/wiki/Massachusetts_Institute_of_Technolog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nl.wikipedia.org/wiki/Broncode" TargetMode="External"/><Relationship Id="rId3" Type="http://schemas.openxmlformats.org/officeDocument/2006/relationships/hyperlink" Target="https://nl.wikipedia.org/wiki/Computer" TargetMode="External"/><Relationship Id="rId7" Type="http://schemas.openxmlformats.org/officeDocument/2006/relationships/hyperlink" Target="https://nl.wikipedia.org/wiki/Ambigu%C3%AFteit" TargetMode="External"/><Relationship Id="rId2" Type="http://schemas.openxmlformats.org/officeDocument/2006/relationships/hyperlink" Target="https://nl.wikipedia.org/wiki/Formele_taal" TargetMode="External"/><Relationship Id="rId1" Type="http://schemas.openxmlformats.org/officeDocument/2006/relationships/slideLayout" Target="../slideLayouts/slideLayout37.xml"/><Relationship Id="rId6" Type="http://schemas.openxmlformats.org/officeDocument/2006/relationships/hyperlink" Target="https://nl.wikipedia.org/wiki/Taal" TargetMode="External"/><Relationship Id="rId5" Type="http://schemas.openxmlformats.org/officeDocument/2006/relationships/hyperlink" Target="https://nl.wikipedia.org/wiki/Grammatica" TargetMode="External"/><Relationship Id="rId4" Type="http://schemas.openxmlformats.org/officeDocument/2006/relationships/hyperlink" Target="https://nl.wikipedia.org/wiki/Syntaxis_(informatic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http://www.compusers.nl/" TargetMode="Externa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1"/>
          <p:cNvGrpSpPr/>
          <p:nvPr/>
        </p:nvGrpSpPr>
        <p:grpSpPr>
          <a:xfrm>
            <a:off x="4088160" y="1577880"/>
            <a:ext cx="5388120" cy="3355920"/>
            <a:chOff x="4088160" y="1577880"/>
            <a:chExt cx="5388120" cy="3355920"/>
          </a:xfrm>
        </p:grpSpPr>
        <p:sp>
          <p:nvSpPr>
            <p:cNvPr id="328" name="CustomShape 2"/>
            <p:cNvSpPr/>
            <p:nvPr/>
          </p:nvSpPr>
          <p:spPr>
            <a:xfrm>
              <a:off x="6864120" y="1739520"/>
              <a:ext cx="573840" cy="583920"/>
            </a:xfrm>
            <a:prstGeom prst="ellipse">
              <a:avLst/>
            </a:prstGeom>
            <a:solidFill>
              <a:srgbClr val="FF000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29" name="CustomShape 3"/>
            <p:cNvSpPr/>
            <p:nvPr/>
          </p:nvSpPr>
          <p:spPr>
            <a:xfrm>
              <a:off x="7639560" y="1577880"/>
              <a:ext cx="573840" cy="583920"/>
            </a:xfrm>
            <a:prstGeom prst="ellipse">
              <a:avLst/>
            </a:prstGeom>
            <a:solidFill>
              <a:srgbClr val="E00020"/>
            </a:solidFill>
            <a:ln w="324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0" name="CustomShape 4"/>
            <p:cNvSpPr/>
            <p:nvPr/>
          </p:nvSpPr>
          <p:spPr>
            <a:xfrm>
              <a:off x="8311320" y="1857240"/>
              <a:ext cx="573840" cy="583920"/>
            </a:xfrm>
            <a:prstGeom prst="ellipse">
              <a:avLst/>
            </a:prstGeom>
            <a:solidFill>
              <a:srgbClr val="C0004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1" name="CustomShape 5"/>
            <p:cNvSpPr/>
            <p:nvPr/>
          </p:nvSpPr>
          <p:spPr>
            <a:xfrm>
              <a:off x="8787960" y="2332440"/>
              <a:ext cx="583920" cy="573840"/>
            </a:xfrm>
            <a:prstGeom prst="ellipse">
              <a:avLst/>
            </a:prstGeom>
            <a:solidFill>
              <a:srgbClr val="A0006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2" name="CustomShape 6"/>
            <p:cNvSpPr/>
            <p:nvPr/>
          </p:nvSpPr>
          <p:spPr>
            <a:xfrm>
              <a:off x="8892360" y="3020760"/>
              <a:ext cx="583920" cy="573840"/>
            </a:xfrm>
            <a:prstGeom prst="ellipse">
              <a:avLst/>
            </a:prstGeom>
            <a:solidFill>
              <a:srgbClr val="80008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3" name="CustomShape 7"/>
            <p:cNvSpPr/>
            <p:nvPr/>
          </p:nvSpPr>
          <p:spPr>
            <a:xfrm>
              <a:off x="8631360" y="3734640"/>
              <a:ext cx="583920" cy="573840"/>
            </a:xfrm>
            <a:prstGeom prst="ellipse">
              <a:avLst/>
            </a:prstGeom>
            <a:solidFill>
              <a:srgbClr val="6000A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4" name="CustomShape 8"/>
            <p:cNvSpPr/>
            <p:nvPr/>
          </p:nvSpPr>
          <p:spPr>
            <a:xfrm>
              <a:off x="8074440" y="4212360"/>
              <a:ext cx="583920" cy="573840"/>
            </a:xfrm>
            <a:prstGeom prst="ellipse">
              <a:avLst/>
            </a:prstGeom>
            <a:solidFill>
              <a:srgbClr val="4000C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5" name="CustomShape 9"/>
            <p:cNvSpPr/>
            <p:nvPr/>
          </p:nvSpPr>
          <p:spPr>
            <a:xfrm>
              <a:off x="7355160" y="4359960"/>
              <a:ext cx="583920" cy="573840"/>
            </a:xfrm>
            <a:prstGeom prst="ellipse">
              <a:avLst/>
            </a:prstGeom>
            <a:solidFill>
              <a:srgbClr val="2000E0"/>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6" name="CustomShape 10"/>
            <p:cNvSpPr/>
            <p:nvPr/>
          </p:nvSpPr>
          <p:spPr>
            <a:xfrm>
              <a:off x="6670080" y="4119120"/>
              <a:ext cx="573840" cy="583920"/>
            </a:xfrm>
            <a:prstGeom prst="ellipse">
              <a:avLst/>
            </a:prstGeom>
            <a:solidFill>
              <a:srgbClr val="0000FF"/>
            </a:solidFill>
            <a:ln w="9360">
              <a:solidFill>
                <a:srgbClr val="FFFF00"/>
              </a:solidFill>
              <a:round/>
            </a:ln>
          </p:spPr>
          <p:style>
            <a:lnRef idx="0">
              <a:scrgbClr r="0" g="0" b="0"/>
            </a:lnRef>
            <a:fillRef idx="0">
              <a:scrgbClr r="0" g="0" b="0"/>
            </a:fillRef>
            <a:effectRef idx="0">
              <a:scrgbClr r="0" g="0" b="0"/>
            </a:effectRef>
            <a:fontRef idx="minor"/>
          </p:style>
          <p:txBody>
            <a:bodyPr/>
            <a:lstStyle/>
            <a:p>
              <a:endParaRPr lang="en-NL"/>
            </a:p>
          </p:txBody>
        </p:sp>
        <p:sp>
          <p:nvSpPr>
            <p:cNvPr id="337" name="CustomShape 11"/>
            <p:cNvSpPr/>
            <p:nvPr/>
          </p:nvSpPr>
          <p:spPr>
            <a:xfrm>
              <a:off x="4375800" y="3042000"/>
              <a:ext cx="3974400" cy="516240"/>
            </a:xfrm>
            <a:prstGeom prst="rect">
              <a:avLst/>
            </a:prstGeom>
            <a:noFill/>
            <a:ln w="0">
              <a:noFill/>
            </a:ln>
          </p:spPr>
          <p:style>
            <a:lnRef idx="0">
              <a:scrgbClr r="0" g="0" b="0"/>
            </a:lnRef>
            <a:fillRef idx="0">
              <a:scrgbClr r="0" g="0" b="0"/>
            </a:fillRef>
            <a:effectRef idx="0">
              <a:scrgbClr r="0" g="0" b="0"/>
            </a:effectRef>
            <a:fontRef idx="minor"/>
          </p:style>
          <p:txBody>
            <a:bodyPr wrap="none" lIns="0" tIns="45000" rIns="0" bIns="45000" anchor="t">
              <a:spAutoFit/>
            </a:bodyPr>
            <a:lstStyle/>
            <a:p>
              <a:pPr>
                <a:lnSpc>
                  <a:spcPct val="100000"/>
                </a:lnSpc>
                <a:buNone/>
              </a:pPr>
              <a:r>
                <a:rPr lang="nl-NL" sz="2800" b="1" strike="noStrike" spc="-1">
                  <a:solidFill>
                    <a:srgbClr val="000000"/>
                  </a:solidFill>
                  <a:latin typeface="Trebuchet MS"/>
                  <a:ea typeface="Microsoft YaHei"/>
                </a:rPr>
                <a:t>systemen en applicaties</a:t>
              </a:r>
              <a:endParaRPr lang="nl-NL" sz="2800" b="0" strike="noStrike" spc="-1">
                <a:latin typeface="Arial"/>
              </a:endParaRPr>
            </a:p>
          </p:txBody>
        </p:sp>
        <p:sp>
          <p:nvSpPr>
            <p:cNvPr id="338" name="CustomShape 12"/>
            <p:cNvSpPr/>
            <p:nvPr/>
          </p:nvSpPr>
          <p:spPr>
            <a:xfrm>
              <a:off x="5302080" y="2358000"/>
              <a:ext cx="2876760" cy="6091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0000"/>
                </a:lnSpc>
                <a:buNone/>
              </a:pPr>
              <a:r>
                <a:rPr lang="nl-NL" sz="4000" b="1" strike="noStrike" spc="-1">
                  <a:solidFill>
                    <a:srgbClr val="0000FF"/>
                  </a:solidFill>
                  <a:latin typeface="Berlin Sans FB Demi"/>
                  <a:ea typeface="Microsoft YaHei"/>
                </a:rPr>
                <a:t>Comp</a:t>
              </a:r>
              <a:r>
                <a:rPr lang="nl-NL" sz="4000" b="1" strike="noStrike" spc="-1">
                  <a:solidFill>
                    <a:srgbClr val="008000"/>
                  </a:solidFill>
                  <a:latin typeface="Berlin Sans FB Demi"/>
                  <a:ea typeface="Microsoft YaHei"/>
                </a:rPr>
                <a:t>Users</a:t>
              </a:r>
              <a:endParaRPr lang="nl-NL" sz="4000" b="0" strike="noStrike" spc="-1">
                <a:latin typeface="Arial"/>
              </a:endParaRPr>
            </a:p>
          </p:txBody>
        </p:sp>
        <p:sp>
          <p:nvSpPr>
            <p:cNvPr id="339" name="CustomShape 13"/>
            <p:cNvSpPr/>
            <p:nvPr/>
          </p:nvSpPr>
          <p:spPr>
            <a:xfrm>
              <a:off x="4088160" y="2292840"/>
              <a:ext cx="1042200" cy="699120"/>
            </a:xfrm>
            <a:prstGeom prst="rect">
              <a:avLst/>
            </a:prstGeom>
            <a:noFill/>
            <a:ln w="0">
              <a:noFill/>
            </a:ln>
          </p:spPr>
          <p:style>
            <a:lnRef idx="0">
              <a:scrgbClr r="0" g="0" b="0"/>
            </a:lnRef>
            <a:fillRef idx="0">
              <a:scrgbClr r="0" g="0" b="0"/>
            </a:fillRef>
            <a:effectRef idx="0">
              <a:scrgbClr r="0" g="0" b="0"/>
            </a:effectRef>
            <a:fontRef idx="minor"/>
          </p:style>
          <p:txBody>
            <a:bodyPr wrap="none" lIns="0" tIns="45000" rIns="0" bIns="45000" anchor="t">
              <a:spAutoFit/>
            </a:bodyPr>
            <a:lstStyle/>
            <a:p>
              <a:pPr>
                <a:lnSpc>
                  <a:spcPct val="100000"/>
                </a:lnSpc>
                <a:buNone/>
              </a:pPr>
              <a:r>
                <a:rPr lang="nl-NL" sz="4000" b="1" strike="noStrike" spc="-1">
                  <a:solidFill>
                    <a:srgbClr val="FF0000"/>
                  </a:solidFill>
                  <a:latin typeface="Arial"/>
                  <a:ea typeface="Arial Unicode MS"/>
                </a:rPr>
                <a:t>hcc!</a:t>
              </a:r>
              <a:endParaRPr lang="nl-NL" sz="4000" b="0" strike="noStrike" spc="-1">
                <a:latin typeface="Arial"/>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454D9-A333-7873-0A3B-DFB67EB39C39}"/>
              </a:ext>
            </a:extLst>
          </p:cNvPr>
          <p:cNvSpPr>
            <a:spLocks noGrp="1"/>
          </p:cNvSpPr>
          <p:nvPr>
            <p:ph type="title"/>
          </p:nvPr>
        </p:nvSpPr>
        <p:spPr>
          <a:xfrm>
            <a:off x="609480" y="273600"/>
            <a:ext cx="10973520" cy="1144800"/>
          </a:xfrm>
        </p:spPr>
        <p:txBody>
          <a:bodyPr anchor="ctr">
            <a:normAutofit/>
          </a:bodyPr>
          <a:lstStyle/>
          <a:p>
            <a:r>
              <a:rPr lang="nl-NL" dirty="0"/>
              <a:t>Computer Games</a:t>
            </a:r>
          </a:p>
        </p:txBody>
      </p:sp>
      <p:pic>
        <p:nvPicPr>
          <p:cNvPr id="6" name="Picture 5" descr="Neon Coloured Gadgets">
            <a:extLst>
              <a:ext uri="{FF2B5EF4-FFF2-40B4-BE49-F238E27FC236}">
                <a16:creationId xmlns:a16="http://schemas.microsoft.com/office/drawing/2014/main" id="{A43FB151-EF84-C2A0-001C-D167DB07D2BC}"/>
              </a:ext>
            </a:extLst>
          </p:cNvPr>
          <p:cNvPicPr>
            <a:picLocks noChangeAspect="1"/>
          </p:cNvPicPr>
          <p:nvPr/>
        </p:nvPicPr>
        <p:blipFill rotWithShape="1">
          <a:blip r:embed="rId2"/>
          <a:srcRect t="6401" r="1" b="42551"/>
          <a:stretch/>
        </p:blipFill>
        <p:spPr>
          <a:xfrm>
            <a:off x="609480" y="1604520"/>
            <a:ext cx="10973520" cy="3977280"/>
          </a:xfrm>
          <a:prstGeom prst="rect">
            <a:avLst/>
          </a:prstGeom>
          <a:noFill/>
        </p:spPr>
      </p:pic>
    </p:spTree>
    <p:extLst>
      <p:ext uri="{BB962C8B-B14F-4D97-AF65-F5344CB8AC3E}">
        <p14:creationId xmlns:p14="http://schemas.microsoft.com/office/powerpoint/2010/main" val="78874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69CE1-A00A-7428-075B-F2FAC3BA974E}"/>
              </a:ext>
            </a:extLst>
          </p:cNvPr>
          <p:cNvSpPr>
            <a:spLocks noGrp="1"/>
          </p:cNvSpPr>
          <p:nvPr>
            <p:ph type="title"/>
          </p:nvPr>
        </p:nvSpPr>
        <p:spPr/>
        <p:txBody>
          <a:bodyPr/>
          <a:lstStyle/>
          <a:p>
            <a:r>
              <a:rPr lang="nl-NL" dirty="0"/>
              <a:t>Soorten Computer Games</a:t>
            </a:r>
          </a:p>
        </p:txBody>
      </p:sp>
      <p:sp>
        <p:nvSpPr>
          <p:cNvPr id="3" name="Tijdelijke aanduiding voor inhoud 2">
            <a:extLst>
              <a:ext uri="{FF2B5EF4-FFF2-40B4-BE49-F238E27FC236}">
                <a16:creationId xmlns:a16="http://schemas.microsoft.com/office/drawing/2014/main" id="{1BB4CCB5-588A-E7A6-9860-82F075DD727E}"/>
              </a:ext>
            </a:extLst>
          </p:cNvPr>
          <p:cNvSpPr>
            <a:spLocks noGrp="1"/>
          </p:cNvSpPr>
          <p:nvPr>
            <p:ph idx="1"/>
          </p:nvPr>
        </p:nvSpPr>
        <p:spPr/>
        <p:txBody>
          <a:bodyPr>
            <a:normAutofit/>
          </a:bodyPr>
          <a:lstStyle/>
          <a:p>
            <a:r>
              <a:rPr lang="nl-NL" sz="3200" dirty="0"/>
              <a:t>Er zijn verschillende manieren om onderscheid te maken:</a:t>
            </a:r>
          </a:p>
          <a:p>
            <a:pPr lvl="1"/>
            <a:r>
              <a:rPr lang="nl-NL" sz="3200" dirty="0"/>
              <a:t>Waarop gespeeld wordt (console, PC, telefoon, etc.)</a:t>
            </a:r>
          </a:p>
          <a:p>
            <a:pPr lvl="1"/>
            <a:r>
              <a:rPr lang="nl-NL" sz="3200" dirty="0"/>
              <a:t>Onderwerp van het spel (RPG, FPS, Simulatie, etc.)</a:t>
            </a:r>
          </a:p>
          <a:p>
            <a:pPr lvl="1"/>
            <a:r>
              <a:rPr lang="nl-NL" sz="3200" dirty="0"/>
              <a:t>Hoe betaald wordt (gratis, aankoop, abonnement, etc.)</a:t>
            </a:r>
          </a:p>
          <a:p>
            <a:r>
              <a:rPr lang="nl-NL" sz="3200" dirty="0"/>
              <a:t>We kunnen vast nog meer verdelingen vinden</a:t>
            </a:r>
          </a:p>
          <a:p>
            <a:r>
              <a:rPr lang="nl-NL" sz="3200" dirty="0"/>
              <a:t>We kunnen eeuwig over games praten,</a:t>
            </a:r>
            <a:br>
              <a:rPr lang="nl-NL" sz="3200" dirty="0"/>
            </a:br>
            <a:r>
              <a:rPr lang="nl-NL" sz="3200" dirty="0"/>
              <a:t>maar laten we eens aan de slag gaan</a:t>
            </a:r>
          </a:p>
          <a:p>
            <a:pPr lvl="1"/>
            <a:endParaRPr lang="nl-NL" sz="3200" dirty="0"/>
          </a:p>
          <a:p>
            <a:pPr lvl="1"/>
            <a:endParaRPr lang="nl-NL" sz="3200" dirty="0"/>
          </a:p>
        </p:txBody>
      </p:sp>
    </p:spTree>
    <p:extLst>
      <p:ext uri="{BB962C8B-B14F-4D97-AF65-F5344CB8AC3E}">
        <p14:creationId xmlns:p14="http://schemas.microsoft.com/office/powerpoint/2010/main" val="215132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D1CA-5142-FB54-2E9C-952A7F3E77D5}"/>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F77CC51F-93B9-5624-FE1B-D7EC2D86DEF8}"/>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3B659A3C-201F-4E85-B6F0-476361DA6F60}"/>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429485685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3CFEC-F528-9DAB-3E7E-1505DEEBB51F}"/>
              </a:ext>
            </a:extLst>
          </p:cNvPr>
          <p:cNvSpPr>
            <a:spLocks noGrp="1"/>
          </p:cNvSpPr>
          <p:nvPr>
            <p:ph type="title"/>
          </p:nvPr>
        </p:nvSpPr>
        <p:spPr/>
        <p:txBody>
          <a:bodyPr/>
          <a:lstStyle/>
          <a:p>
            <a:r>
              <a:rPr lang="nl-NL"/>
              <a:t>Wat gaan we doen?</a:t>
            </a:r>
            <a:endParaRPr lang="nl-NL" dirty="0"/>
          </a:p>
        </p:txBody>
      </p:sp>
      <p:sp>
        <p:nvSpPr>
          <p:cNvPr id="3" name="Ondertitel 2">
            <a:extLst>
              <a:ext uri="{FF2B5EF4-FFF2-40B4-BE49-F238E27FC236}">
                <a16:creationId xmlns:a16="http://schemas.microsoft.com/office/drawing/2014/main" id="{9CC6CE41-3F11-D811-E348-7F15E4494486}"/>
              </a:ext>
            </a:extLst>
          </p:cNvPr>
          <p:cNvSpPr>
            <a:spLocks noGrp="1"/>
          </p:cNvSpPr>
          <p:nvPr>
            <p:ph/>
          </p:nvPr>
        </p:nvSpPr>
        <p:spPr/>
        <p:txBody>
          <a:bodyPr anchor="t"/>
          <a:lstStyle/>
          <a:p>
            <a:pPr marL="0" indent="0">
              <a:buNone/>
            </a:pPr>
            <a:r>
              <a:rPr lang="nl-NL"/>
              <a:t>Nu wordt het echt interessant!</a:t>
            </a:r>
          </a:p>
          <a:p>
            <a:r>
              <a:rPr lang="nl-NL"/>
              <a:t>Samenwerken aan Games</a:t>
            </a:r>
          </a:p>
          <a:p>
            <a:pPr lvl="1"/>
            <a:r>
              <a:rPr lang="nl-NL"/>
              <a:t>Verschillende rollen om samen games te maken</a:t>
            </a:r>
          </a:p>
          <a:p>
            <a:pPr lvl="1"/>
            <a:r>
              <a:rPr lang="nl-NL"/>
              <a:t>Verschillende technieken om samen games te maken</a:t>
            </a:r>
          </a:p>
          <a:p>
            <a:pPr lvl="1"/>
            <a:r>
              <a:rPr lang="nl-NL"/>
              <a:t>Verschillende bronnen zoeken om ons verder te ontwikkelen</a:t>
            </a:r>
          </a:p>
          <a:p>
            <a:pPr lvl="1"/>
            <a:r>
              <a:rPr lang="nl-NL"/>
              <a:t>Hierover schrijven en presentaties houden</a:t>
            </a:r>
          </a:p>
          <a:p>
            <a:pPr lvl="1"/>
            <a:r>
              <a:rPr lang="nl-NL"/>
              <a:t>Verschillende technieken testen</a:t>
            </a:r>
          </a:p>
          <a:p>
            <a:pPr lvl="1"/>
            <a:r>
              <a:rPr lang="nl-NL"/>
              <a:t>Elkaar stimuleren</a:t>
            </a:r>
          </a:p>
          <a:p>
            <a:pPr lvl="1"/>
            <a:r>
              <a:rPr lang="nl-NL"/>
              <a:t>Als Platform/IG eigen games ontwikkelen en uitgeven</a:t>
            </a:r>
          </a:p>
          <a:p>
            <a:endParaRPr lang="nl-NL" dirty="0"/>
          </a:p>
        </p:txBody>
      </p:sp>
    </p:spTree>
    <p:extLst>
      <p:ext uri="{BB962C8B-B14F-4D97-AF65-F5344CB8AC3E}">
        <p14:creationId xmlns:p14="http://schemas.microsoft.com/office/powerpoint/2010/main" val="5174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D1622-8C64-F24C-4F60-6C5DE3FF1752}"/>
              </a:ext>
            </a:extLst>
          </p:cNvPr>
          <p:cNvSpPr>
            <a:spLocks noGrp="1"/>
          </p:cNvSpPr>
          <p:nvPr>
            <p:ph type="title"/>
          </p:nvPr>
        </p:nvSpPr>
        <p:spPr>
          <a:xfrm>
            <a:off x="609480" y="273600"/>
            <a:ext cx="10973520" cy="1144800"/>
          </a:xfrm>
        </p:spPr>
        <p:txBody>
          <a:bodyPr anchor="ctr">
            <a:normAutofit/>
          </a:bodyPr>
          <a:lstStyle/>
          <a:p>
            <a:r>
              <a:rPr lang="nl-NL" dirty="0"/>
              <a:t>Rollen bij Games ontwerpen</a:t>
            </a:r>
          </a:p>
        </p:txBody>
      </p:sp>
      <p:sp>
        <p:nvSpPr>
          <p:cNvPr id="3" name="Ondertitel 2">
            <a:extLst>
              <a:ext uri="{FF2B5EF4-FFF2-40B4-BE49-F238E27FC236}">
                <a16:creationId xmlns:a16="http://schemas.microsoft.com/office/drawing/2014/main" id="{48B17B35-B4A7-51C4-4FE2-3385E4C177C5}"/>
              </a:ext>
            </a:extLst>
          </p:cNvPr>
          <p:cNvSpPr>
            <a:spLocks noGrp="1"/>
          </p:cNvSpPr>
          <p:nvPr>
            <p:ph idx="1"/>
          </p:nvPr>
        </p:nvSpPr>
        <p:spPr>
          <a:xfrm>
            <a:off x="609480" y="1604520"/>
            <a:ext cx="10973520" cy="3977280"/>
          </a:xfrm>
        </p:spPr>
        <p:txBody>
          <a:bodyPr anchor="t">
            <a:normAutofit/>
          </a:bodyPr>
          <a:lstStyle/>
          <a:p>
            <a:pPr marL="0" indent="0">
              <a:buNone/>
            </a:pPr>
            <a:r>
              <a:rPr lang="nl-NL" sz="2900"/>
              <a:t>We hebben een aantal mensen nodig om dit te kunnen doen:</a:t>
            </a:r>
          </a:p>
          <a:p>
            <a:r>
              <a:rPr lang="nl-NL" sz="2900"/>
              <a:t>Game ontwerper – spel bedenken in alle facetten</a:t>
            </a:r>
          </a:p>
          <a:p>
            <a:r>
              <a:rPr lang="nl-NL" sz="2900"/>
              <a:t>Project manager – zorgen dat alles in goede banen wordt geleid</a:t>
            </a:r>
          </a:p>
          <a:p>
            <a:r>
              <a:rPr lang="nl-NL" sz="2900"/>
              <a:t>Game ontwikkelaar – programmeren en configureren</a:t>
            </a:r>
          </a:p>
          <a:p>
            <a:r>
              <a:rPr lang="nl-NL" sz="2900"/>
              <a:t>Grafisch artiest – voorwerpen, werelden en effecten tekenen</a:t>
            </a:r>
          </a:p>
          <a:p>
            <a:r>
              <a:rPr lang="nl-NL" sz="2900"/>
              <a:t>Sound expert – zorgen voor geluidseffecten en muziek</a:t>
            </a:r>
          </a:p>
          <a:p>
            <a:r>
              <a:rPr lang="nl-NL" sz="2900"/>
              <a:t>Tester – zorgen dat fouten worden opgespoord en verholpen</a:t>
            </a:r>
          </a:p>
          <a:p>
            <a:endParaRPr lang="nl-NL" sz="2900"/>
          </a:p>
        </p:txBody>
      </p:sp>
    </p:spTree>
    <p:extLst>
      <p:ext uri="{BB962C8B-B14F-4D97-AF65-F5344CB8AC3E}">
        <p14:creationId xmlns:p14="http://schemas.microsoft.com/office/powerpoint/2010/main" val="25478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B1C6F-7FF7-EA0C-51BF-FAF9818C6661}"/>
              </a:ext>
            </a:extLst>
          </p:cNvPr>
          <p:cNvSpPr>
            <a:spLocks noGrp="1"/>
          </p:cNvSpPr>
          <p:nvPr>
            <p:ph type="title"/>
          </p:nvPr>
        </p:nvSpPr>
        <p:spPr>
          <a:xfrm>
            <a:off x="609480" y="273600"/>
            <a:ext cx="10973520" cy="1144800"/>
          </a:xfrm>
        </p:spPr>
        <p:txBody>
          <a:bodyPr anchor="ctr">
            <a:normAutofit/>
          </a:bodyPr>
          <a:lstStyle/>
          <a:p>
            <a:r>
              <a:rPr lang="nl-NL" dirty="0"/>
              <a:t>Technieken voor game ontwikkeling</a:t>
            </a:r>
          </a:p>
        </p:txBody>
      </p:sp>
      <p:sp>
        <p:nvSpPr>
          <p:cNvPr id="3" name="Ondertitel 2">
            <a:extLst>
              <a:ext uri="{FF2B5EF4-FFF2-40B4-BE49-F238E27FC236}">
                <a16:creationId xmlns:a16="http://schemas.microsoft.com/office/drawing/2014/main" id="{BD4DB69B-8087-3DDC-0843-54EA04BE93C5}"/>
              </a:ext>
            </a:extLst>
          </p:cNvPr>
          <p:cNvSpPr>
            <a:spLocks noGrp="1"/>
          </p:cNvSpPr>
          <p:nvPr>
            <p:ph idx="1"/>
          </p:nvPr>
        </p:nvSpPr>
        <p:spPr>
          <a:xfrm>
            <a:off x="609480" y="1604520"/>
            <a:ext cx="10973520" cy="3977280"/>
          </a:xfrm>
        </p:spPr>
        <p:txBody>
          <a:bodyPr anchor="t">
            <a:normAutofit/>
          </a:bodyPr>
          <a:lstStyle/>
          <a:p>
            <a:r>
              <a:rPr lang="nl-NL" sz="2000" dirty="0"/>
              <a:t>Programmeren: Scratch, C++, Basic, …</a:t>
            </a:r>
          </a:p>
          <a:p>
            <a:r>
              <a:rPr lang="nl-NL" sz="2000" dirty="0"/>
              <a:t>Game engines: Game Maker, Unity, </a:t>
            </a:r>
            <a:r>
              <a:rPr lang="nl-NL" sz="2000" dirty="0" err="1"/>
              <a:t>Unreal</a:t>
            </a:r>
            <a:r>
              <a:rPr lang="nl-NL" sz="2000" dirty="0"/>
              <a:t>, …</a:t>
            </a:r>
          </a:p>
          <a:p>
            <a:r>
              <a:rPr lang="nl-NL" sz="2000" dirty="0"/>
              <a:t>Tekenpakketten</a:t>
            </a:r>
          </a:p>
          <a:p>
            <a:r>
              <a:rPr lang="nl-NL" sz="2000" dirty="0"/>
              <a:t>Fotobewerking</a:t>
            </a:r>
          </a:p>
          <a:p>
            <a:r>
              <a:rPr lang="nl-NL" sz="2000" dirty="0"/>
              <a:t>Geluidsbewerking</a:t>
            </a:r>
          </a:p>
          <a:p>
            <a:r>
              <a:rPr lang="nl-NL" sz="2000" dirty="0"/>
              <a:t>Enz. </a:t>
            </a:r>
          </a:p>
          <a:p>
            <a:endParaRPr lang="nl-NL" sz="2000" dirty="0"/>
          </a:p>
          <a:p>
            <a:pPr marL="0" indent="0">
              <a:buNone/>
            </a:pPr>
            <a:r>
              <a:rPr lang="nl-NL" sz="2000" dirty="0"/>
              <a:t>Ofwel alle aspecten van de computerhobby kunnen hier samenkomen</a:t>
            </a:r>
          </a:p>
          <a:p>
            <a:pPr marL="0" indent="0">
              <a:buNone/>
            </a:pPr>
            <a:r>
              <a:rPr lang="nl-NL" sz="2000" dirty="0"/>
              <a:t>Deel van de expertise buiten CompUsers zoeken</a:t>
            </a:r>
          </a:p>
          <a:p>
            <a:pPr marL="0" indent="0">
              <a:buNone/>
            </a:pPr>
            <a:r>
              <a:rPr lang="nl-NL" sz="2000" dirty="0"/>
              <a:t>Wij nemen Scratch activiteiten over van Platform </a:t>
            </a:r>
            <a:r>
              <a:rPr lang="nl-NL" sz="2400" dirty="0"/>
              <a:t>WebOntwerp</a:t>
            </a:r>
            <a:endParaRPr lang="nl-NL" sz="2000" dirty="0"/>
          </a:p>
        </p:txBody>
      </p:sp>
    </p:spTree>
    <p:extLst>
      <p:ext uri="{BB962C8B-B14F-4D97-AF65-F5344CB8AC3E}">
        <p14:creationId xmlns:p14="http://schemas.microsoft.com/office/powerpoint/2010/main" val="2197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44298-9BA9-4682-C8F3-788D9B4C8CDC}"/>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094461A6-0E16-BE66-E68F-CBD6BD4C922A}"/>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8FA63C7D-3CB1-10F6-7D26-8A3D0FF4CC31}"/>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Demonstratie Scratch®	</a:t>
            </a:r>
            <a:r>
              <a:rPr lang="nl-NL" sz="2000" spc="-1" dirty="0">
                <a:solidFill>
                  <a:srgbClr val="000000"/>
                </a:solidFill>
                <a:latin typeface="Arial"/>
                <a:ea typeface="Microsoft YaHei"/>
              </a:rPr>
              <a:t>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395913564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E65BE-3204-E727-8411-E52BD136C8DF}"/>
              </a:ext>
            </a:extLst>
          </p:cNvPr>
          <p:cNvSpPr>
            <a:spLocks noGrp="1"/>
          </p:cNvSpPr>
          <p:nvPr>
            <p:ph type="title"/>
          </p:nvPr>
        </p:nvSpPr>
        <p:spPr/>
        <p:txBody>
          <a:bodyPr/>
          <a:lstStyle/>
          <a:p>
            <a:r>
              <a:rPr lang="en-GB" dirty="0"/>
              <a:t>Wat is Scratch®: Wikipedia </a:t>
            </a:r>
            <a:r>
              <a:rPr lang="nl-NL" dirty="0"/>
              <a:t>zegt</a:t>
            </a:r>
            <a:r>
              <a:rPr lang="en-GB" dirty="0"/>
              <a:t>:</a:t>
            </a:r>
            <a:endParaRPr lang="en-NL" dirty="0"/>
          </a:p>
        </p:txBody>
      </p:sp>
      <p:sp>
        <p:nvSpPr>
          <p:cNvPr id="3" name="Tijdelijke aanduiding voor inhoud 2">
            <a:extLst>
              <a:ext uri="{FF2B5EF4-FFF2-40B4-BE49-F238E27FC236}">
                <a16:creationId xmlns:a16="http://schemas.microsoft.com/office/drawing/2014/main" id="{8F6E96FC-7321-E192-54E4-A036FC6DD14A}"/>
              </a:ext>
            </a:extLst>
          </p:cNvPr>
          <p:cNvSpPr>
            <a:spLocks noGrp="1"/>
          </p:cNvSpPr>
          <p:nvPr>
            <p:ph idx="1"/>
          </p:nvPr>
        </p:nvSpPr>
        <p:spPr>
          <a:xfrm>
            <a:off x="609480" y="1604520"/>
            <a:ext cx="10973520" cy="4979880"/>
          </a:xfrm>
        </p:spPr>
        <p:txBody>
          <a:bodyPr>
            <a:normAutofit fontScale="55000" lnSpcReduction="20000"/>
          </a:bodyPr>
          <a:lstStyle/>
          <a:p>
            <a:pPr algn="l">
              <a:lnSpc>
                <a:spcPct val="120000"/>
              </a:lnSpc>
            </a:pPr>
            <a:r>
              <a:rPr lang="nl-NL" b="1" i="0" dirty="0">
                <a:solidFill>
                  <a:srgbClr val="202122"/>
                </a:solidFill>
                <a:effectLst/>
                <a:latin typeface="Arial" panose="020B0604020202020204" pitchFamily="34" charset="0"/>
              </a:rPr>
              <a:t>Scratch</a:t>
            </a:r>
            <a:r>
              <a:rPr lang="nl-NL" b="0" i="0" dirty="0">
                <a:solidFill>
                  <a:srgbClr val="202122"/>
                </a:solidFill>
                <a:effectLst/>
                <a:latin typeface="Arial" panose="020B0604020202020204" pitchFamily="34" charset="0"/>
              </a:rPr>
              <a:t> is een </a:t>
            </a:r>
            <a:r>
              <a:rPr lang="nl-NL" b="0" i="0" u="none" strike="noStrike" dirty="0">
                <a:solidFill>
                  <a:srgbClr val="0645AD"/>
                </a:solidFill>
                <a:effectLst/>
                <a:latin typeface="Arial" panose="020B0604020202020204" pitchFamily="34" charset="0"/>
                <a:hlinkClick r:id="rId2" tooltip="Objectoriëntatie"/>
              </a:rPr>
              <a:t>object-georiënteerde</a:t>
            </a:r>
            <a:r>
              <a:rPr lang="nl-NL" b="0" i="0" dirty="0">
                <a:solidFill>
                  <a:srgbClr val="202122"/>
                </a:solidFill>
                <a:effectLst/>
                <a:latin typeface="Arial" panose="020B0604020202020204" pitchFamily="34" charset="0"/>
              </a:rPr>
              <a:t> visuele </a:t>
            </a:r>
            <a:r>
              <a:rPr lang="nl-NL" b="0" i="0" u="none" strike="noStrike" dirty="0">
                <a:solidFill>
                  <a:srgbClr val="0645AD"/>
                </a:solidFill>
                <a:effectLst/>
                <a:latin typeface="Arial" panose="020B0604020202020204" pitchFamily="34" charset="0"/>
                <a:hlinkClick r:id="rId3" tooltip="Programmeertaal"/>
              </a:rPr>
              <a:t>programmeertaal</a:t>
            </a:r>
            <a:r>
              <a:rPr lang="nl-NL" b="0" i="0" dirty="0">
                <a:solidFill>
                  <a:srgbClr val="202122"/>
                </a:solidFill>
                <a:effectLst/>
                <a:latin typeface="Arial" panose="020B0604020202020204" pitchFamily="34" charset="0"/>
              </a:rPr>
              <a:t> die ontwikkeld is op de </a:t>
            </a:r>
            <a:r>
              <a:rPr lang="nl-NL" b="0" i="0" u="none" strike="noStrike" dirty="0">
                <a:solidFill>
                  <a:srgbClr val="0645AD"/>
                </a:solidFill>
                <a:effectLst/>
                <a:latin typeface="Arial" panose="020B0604020202020204" pitchFamily="34" charset="0"/>
                <a:hlinkClick r:id="rId4" tooltip="Massachusetts Institute of Technology"/>
              </a:rPr>
              <a:t>MIT</a:t>
            </a:r>
            <a:r>
              <a:rPr lang="nl-NL" b="0" i="0" dirty="0">
                <a:solidFill>
                  <a:srgbClr val="202122"/>
                </a:solidFill>
                <a:effectLst/>
                <a:latin typeface="Arial" panose="020B0604020202020204" pitchFamily="34" charset="0"/>
              </a:rPr>
              <a:t> door </a:t>
            </a:r>
            <a:r>
              <a:rPr lang="nl-NL" b="0" i="0" dirty="0" err="1">
                <a:solidFill>
                  <a:srgbClr val="202122"/>
                </a:solidFill>
                <a:effectLst/>
                <a:latin typeface="Arial" panose="020B0604020202020204" pitchFamily="34" charset="0"/>
              </a:rPr>
              <a:t>Lifelong</a:t>
            </a:r>
            <a:r>
              <a:rPr lang="nl-NL" b="0" i="0" dirty="0">
                <a:solidFill>
                  <a:srgbClr val="202122"/>
                </a:solidFill>
                <a:effectLst/>
                <a:latin typeface="Arial" panose="020B0604020202020204" pitchFamily="34" charset="0"/>
              </a:rPr>
              <a:t> Kindergarten </a:t>
            </a:r>
            <a:r>
              <a:rPr lang="nl-NL" b="0" i="0" dirty="0" err="1">
                <a:solidFill>
                  <a:srgbClr val="202122"/>
                </a:solidFill>
                <a:effectLst/>
                <a:latin typeface="Arial" panose="020B0604020202020204" pitchFamily="34" charset="0"/>
              </a:rPr>
              <a:t>group</a:t>
            </a:r>
            <a:r>
              <a:rPr lang="nl-NL" b="0" i="0" dirty="0">
                <a:solidFill>
                  <a:srgbClr val="202122"/>
                </a:solidFill>
                <a:effectLst/>
                <a:latin typeface="Arial" panose="020B0604020202020204" pitchFamily="34" charset="0"/>
              </a:rPr>
              <a:t> en het MIT Media Lab. </a:t>
            </a:r>
          </a:p>
          <a:p>
            <a:pPr algn="l">
              <a:lnSpc>
                <a:spcPct val="120000"/>
              </a:lnSpc>
            </a:pPr>
            <a:r>
              <a:rPr lang="nl-NL" b="0" i="0" dirty="0">
                <a:solidFill>
                  <a:srgbClr val="202122"/>
                </a:solidFill>
                <a:effectLst/>
                <a:latin typeface="Arial" panose="020B0604020202020204" pitchFamily="34" charset="0"/>
              </a:rPr>
              <a:t>De taal is geschikt voor het maken van </a:t>
            </a:r>
            <a:r>
              <a:rPr lang="nl-NL" b="0" i="0" u="none" strike="noStrike" dirty="0">
                <a:solidFill>
                  <a:srgbClr val="0645AD"/>
                </a:solidFill>
                <a:effectLst/>
                <a:latin typeface="Arial" panose="020B0604020202020204" pitchFamily="34" charset="0"/>
                <a:hlinkClick r:id="rId5" tooltip="Visualisatie"/>
              </a:rPr>
              <a:t>visualisaties</a:t>
            </a:r>
            <a:r>
              <a:rPr lang="nl-NL" b="0" i="0" dirty="0">
                <a:solidFill>
                  <a:srgbClr val="202122"/>
                </a:solidFill>
                <a:effectLst/>
                <a:latin typeface="Arial" panose="020B0604020202020204" pitchFamily="34" charset="0"/>
              </a:rPr>
              <a:t> zoals </a:t>
            </a:r>
            <a:r>
              <a:rPr lang="nl-NL" b="0" i="0" u="none" strike="noStrike" dirty="0">
                <a:solidFill>
                  <a:srgbClr val="0645AD"/>
                </a:solidFill>
                <a:effectLst/>
                <a:latin typeface="Arial" panose="020B0604020202020204" pitchFamily="34" charset="0"/>
                <a:hlinkClick r:id="rId6" tooltip="Interactie"/>
              </a:rPr>
              <a:t>interactieve</a:t>
            </a:r>
            <a:r>
              <a:rPr lang="nl-NL" b="0" i="0" dirty="0">
                <a:solidFill>
                  <a:srgbClr val="202122"/>
                </a:solidFill>
                <a:effectLst/>
                <a:latin typeface="Arial" panose="020B0604020202020204" pitchFamily="34" charset="0"/>
              </a:rPr>
              <a:t> verhalen, animaties, spellen, muziek en kunst en richt zich speciaal op jonge mensen vanaf 8 jaar.</a:t>
            </a:r>
          </a:p>
          <a:p>
            <a:pPr algn="l">
              <a:lnSpc>
                <a:spcPct val="120000"/>
              </a:lnSpc>
            </a:pPr>
            <a:r>
              <a:rPr lang="nl-NL" b="0" i="0" dirty="0">
                <a:solidFill>
                  <a:srgbClr val="202122"/>
                </a:solidFill>
                <a:effectLst/>
                <a:latin typeface="Arial" panose="020B0604020202020204" pitchFamily="34" charset="0"/>
              </a:rPr>
              <a:t>Het bijzondere aan deze programmeertaal is dat het werkt met blokjes in plaats van tekst. Dat beperkt syntaxisfouten door de onderdelen van een programma als legosteentjes in elkaar te laten passen. Als de blokjes passen is het programma syntactisch in orde en kan het worden uitgevoerd. Programmeerfouten blijven vanzelfsprekend mogelijk.</a:t>
            </a:r>
          </a:p>
          <a:p>
            <a:pPr algn="l">
              <a:lnSpc>
                <a:spcPct val="120000"/>
              </a:lnSpc>
            </a:pPr>
            <a:r>
              <a:rPr lang="nl-NL" b="0" i="0" dirty="0">
                <a:solidFill>
                  <a:srgbClr val="202122"/>
                </a:solidFill>
                <a:effectLst/>
                <a:latin typeface="Arial" panose="020B0604020202020204" pitchFamily="34" charset="0"/>
              </a:rPr>
              <a:t>De naam Scratch komt uit de muziek van de dj-techniek </a:t>
            </a:r>
            <a:r>
              <a:rPr lang="nl-NL" b="0" i="0" u="none" strike="noStrike" dirty="0">
                <a:solidFill>
                  <a:srgbClr val="0645AD"/>
                </a:solidFill>
                <a:effectLst/>
                <a:latin typeface="Arial" panose="020B0604020202020204" pitchFamily="34" charset="0"/>
                <a:hlinkClick r:id="rId7" tooltip="Scratchen"/>
              </a:rPr>
              <a:t>scratchen</a:t>
            </a:r>
            <a:r>
              <a:rPr lang="nl-NL" b="0" i="0" dirty="0">
                <a:solidFill>
                  <a:srgbClr val="202122"/>
                </a:solidFill>
                <a:effectLst/>
                <a:latin typeface="Arial" panose="020B0604020202020204" pitchFamily="34" charset="0"/>
              </a:rPr>
              <a:t>. Het verwijst daarbij naar de mogelijkheid om nieuw werk te maken door werk van anderen te remixen. Ieder Scratchproject dat op de website gedeeld wordt komt inclusief de code waarmee het gemaakt is en op de projectpagina staat ook een remixboom die laat zien of het project een remix is of dat het juist door anderen als bron gebruikt wordt.</a:t>
            </a:r>
          </a:p>
        </p:txBody>
      </p:sp>
    </p:spTree>
    <p:extLst>
      <p:ext uri="{BB962C8B-B14F-4D97-AF65-F5344CB8AC3E}">
        <p14:creationId xmlns:p14="http://schemas.microsoft.com/office/powerpoint/2010/main" val="17020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1F669-5797-4005-9002-C4F9692A0CA4}"/>
              </a:ext>
            </a:extLst>
          </p:cNvPr>
          <p:cNvSpPr>
            <a:spLocks noGrp="1"/>
          </p:cNvSpPr>
          <p:nvPr>
            <p:ph type="title"/>
          </p:nvPr>
        </p:nvSpPr>
        <p:spPr/>
        <p:txBody>
          <a:bodyPr/>
          <a:lstStyle/>
          <a:p>
            <a:r>
              <a:rPr lang="nl-NL" dirty="0"/>
              <a:t>Wat is Scratch®, onze samenvatting?</a:t>
            </a:r>
          </a:p>
        </p:txBody>
      </p:sp>
      <p:sp>
        <p:nvSpPr>
          <p:cNvPr id="3" name="Tijdelijke aanduiding voor inhoud 2">
            <a:extLst>
              <a:ext uri="{FF2B5EF4-FFF2-40B4-BE49-F238E27FC236}">
                <a16:creationId xmlns:a16="http://schemas.microsoft.com/office/drawing/2014/main" id="{18D23189-E505-44EC-916E-D71C34073A7F}"/>
              </a:ext>
            </a:extLst>
          </p:cNvPr>
          <p:cNvSpPr>
            <a:spLocks noGrp="1"/>
          </p:cNvSpPr>
          <p:nvPr>
            <p:ph idx="1"/>
          </p:nvPr>
        </p:nvSpPr>
        <p:spPr/>
        <p:txBody>
          <a:bodyPr>
            <a:normAutofit/>
          </a:bodyPr>
          <a:lstStyle/>
          <a:p>
            <a:r>
              <a:rPr lang="nl-NL" dirty="0"/>
              <a:t>Programmeertaal, speciaal voor kinderen</a:t>
            </a:r>
          </a:p>
          <a:p>
            <a:r>
              <a:rPr lang="nl-NL" dirty="0"/>
              <a:t>Gratis, draait in de browser</a:t>
            </a:r>
          </a:p>
          <a:p>
            <a:r>
              <a:rPr lang="nl-NL" dirty="0"/>
              <a:t>Visueel aantrekkelijk vormgegeven</a:t>
            </a:r>
          </a:p>
          <a:p>
            <a:pPr lvl="1"/>
            <a:r>
              <a:rPr lang="nl-NL" dirty="0"/>
              <a:t>Ziet er speels uit, maar het is meer dan dat</a:t>
            </a:r>
          </a:p>
          <a:p>
            <a:pPr lvl="1"/>
            <a:r>
              <a:rPr lang="nl-NL" dirty="0"/>
              <a:t>De voordelen van Lego®, zonder de nadelen</a:t>
            </a:r>
          </a:p>
          <a:p>
            <a:r>
              <a:rPr lang="nl-NL" dirty="0"/>
              <a:t>Beschikbaar in het Nederlands</a:t>
            </a:r>
          </a:p>
        </p:txBody>
      </p:sp>
      <p:sp>
        <p:nvSpPr>
          <p:cNvPr id="4" name="Tijdelijke aanduiding voor dianummer 3">
            <a:extLst>
              <a:ext uri="{FF2B5EF4-FFF2-40B4-BE49-F238E27FC236}">
                <a16:creationId xmlns:a16="http://schemas.microsoft.com/office/drawing/2014/main" id="{4765DC8F-1F50-48C2-B507-B76FDEAA9377}"/>
              </a:ext>
            </a:extLst>
          </p:cNvPr>
          <p:cNvSpPr>
            <a:spLocks noGrp="1"/>
          </p:cNvSpPr>
          <p:nvPr>
            <p:ph type="sldNum" sz="quarter" idx="11"/>
          </p:nvPr>
        </p:nvSpPr>
        <p:spPr/>
        <p:txBody>
          <a:bodyPr/>
          <a:lstStyle/>
          <a:p>
            <a:pPr>
              <a:defRPr/>
            </a:pPr>
            <a:fld id="{322D3366-8204-49F3-9817-AD0786795975}" type="slidenum">
              <a:rPr lang="nl-NL" smtClean="0"/>
              <a:pPr>
                <a:defRPr/>
              </a:pPr>
              <a:t>18</a:t>
            </a:fld>
            <a:endParaRPr lang="nl-NL" dirty="0"/>
          </a:p>
        </p:txBody>
      </p:sp>
    </p:spTree>
    <p:extLst>
      <p:ext uri="{BB962C8B-B14F-4D97-AF65-F5344CB8AC3E}">
        <p14:creationId xmlns:p14="http://schemas.microsoft.com/office/powerpoint/2010/main" val="41668571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66338-B3EE-4881-AC06-0FF88C1BD2F3}"/>
              </a:ext>
            </a:extLst>
          </p:cNvPr>
          <p:cNvSpPr>
            <a:spLocks noGrp="1"/>
          </p:cNvSpPr>
          <p:nvPr>
            <p:ph type="title"/>
          </p:nvPr>
        </p:nvSpPr>
        <p:spPr/>
        <p:txBody>
          <a:bodyPr/>
          <a:lstStyle/>
          <a:p>
            <a:r>
              <a:rPr lang="nl-NL" dirty="0"/>
              <a:t>Wat is programmeren?</a:t>
            </a:r>
          </a:p>
        </p:txBody>
      </p:sp>
      <p:sp>
        <p:nvSpPr>
          <p:cNvPr id="3" name="Tijdelijke aanduiding voor inhoud 2">
            <a:extLst>
              <a:ext uri="{FF2B5EF4-FFF2-40B4-BE49-F238E27FC236}">
                <a16:creationId xmlns:a16="http://schemas.microsoft.com/office/drawing/2014/main" id="{2B7CA0C6-94D5-4476-A1A0-C55BD7FB776A}"/>
              </a:ext>
            </a:extLst>
          </p:cNvPr>
          <p:cNvSpPr>
            <a:spLocks noGrp="1"/>
          </p:cNvSpPr>
          <p:nvPr>
            <p:ph idx="1"/>
          </p:nvPr>
        </p:nvSpPr>
        <p:spPr/>
        <p:txBody>
          <a:bodyPr>
            <a:normAutofit lnSpcReduction="10000"/>
          </a:bodyPr>
          <a:lstStyle/>
          <a:p>
            <a:r>
              <a:rPr lang="nl-NL" dirty="0"/>
              <a:t>De computer laten doen wat jij wilt</a:t>
            </a:r>
          </a:p>
          <a:p>
            <a:pPr lvl="1"/>
            <a:r>
              <a:rPr lang="nl-NL" dirty="0"/>
              <a:t>Door programma in de computer te zetten</a:t>
            </a:r>
          </a:p>
          <a:p>
            <a:pPr lvl="1"/>
            <a:r>
              <a:rPr lang="nl-NL" dirty="0"/>
              <a:t>In een taal die de computer snapt:</a:t>
            </a:r>
          </a:p>
          <a:p>
            <a:pPr lvl="2"/>
            <a:r>
              <a:rPr lang="nl-NL" dirty="0"/>
              <a:t> een programmeertaal</a:t>
            </a:r>
          </a:p>
          <a:p>
            <a:r>
              <a:rPr lang="nl-NL" dirty="0"/>
              <a:t>De consequentie van programmeren is:</a:t>
            </a:r>
          </a:p>
          <a:p>
            <a:pPr lvl="1"/>
            <a:r>
              <a:rPr lang="nl-NL" dirty="0"/>
              <a:t>Dat de computer die instructies opvolgt</a:t>
            </a:r>
          </a:p>
          <a:p>
            <a:pPr lvl="1"/>
            <a:r>
              <a:rPr lang="nl-NL" dirty="0"/>
              <a:t>Dat is niet persé wat jij wilt!</a:t>
            </a:r>
          </a:p>
        </p:txBody>
      </p:sp>
      <p:sp>
        <p:nvSpPr>
          <p:cNvPr id="4" name="Tijdelijke aanduiding voor dianummer 3">
            <a:extLst>
              <a:ext uri="{FF2B5EF4-FFF2-40B4-BE49-F238E27FC236}">
                <a16:creationId xmlns:a16="http://schemas.microsoft.com/office/drawing/2014/main" id="{CF777DDA-706B-4372-A1D1-0828519409B0}"/>
              </a:ext>
            </a:extLst>
          </p:cNvPr>
          <p:cNvSpPr>
            <a:spLocks noGrp="1"/>
          </p:cNvSpPr>
          <p:nvPr>
            <p:ph type="sldNum" sz="quarter" idx="11"/>
          </p:nvPr>
        </p:nvSpPr>
        <p:spPr/>
        <p:txBody>
          <a:bodyPr/>
          <a:lstStyle/>
          <a:p>
            <a:pPr>
              <a:defRPr/>
            </a:pPr>
            <a:fld id="{322D3366-8204-49F3-9817-AD0786795975}" type="slidenum">
              <a:rPr lang="nl-NL" smtClean="0"/>
              <a:pPr>
                <a:defRPr/>
              </a:pPr>
              <a:t>19</a:t>
            </a:fld>
            <a:endParaRPr lang="nl-NL" dirty="0"/>
          </a:p>
        </p:txBody>
      </p:sp>
    </p:spTree>
    <p:extLst>
      <p:ext uri="{BB962C8B-B14F-4D97-AF65-F5344CB8AC3E}">
        <p14:creationId xmlns:p14="http://schemas.microsoft.com/office/powerpoint/2010/main" val="38092515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914040" y="2130480"/>
            <a:ext cx="10357920" cy="146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r>
              <a:rPr lang="en-GB" sz="4000" b="1" i="0" dirty="0">
                <a:effectLst/>
                <a:latin typeface="chalet"/>
              </a:rPr>
              <a:t>HCC!Kennisdag</a:t>
            </a:r>
          </a:p>
          <a:p>
            <a:pPr algn="ctr"/>
            <a:r>
              <a:rPr lang="en-GB" sz="4000" b="1" dirty="0">
                <a:latin typeface="chalet"/>
              </a:rPr>
              <a:t>Games</a:t>
            </a:r>
            <a:endParaRPr lang="en-GB" sz="4000" b="1" i="0" dirty="0">
              <a:effectLst/>
              <a:latin typeface="chalet"/>
            </a:endParaRPr>
          </a:p>
        </p:txBody>
      </p:sp>
      <p:sp>
        <p:nvSpPr>
          <p:cNvPr id="341" name="CustomShape 2"/>
          <p:cNvSpPr/>
          <p:nvPr/>
        </p:nvSpPr>
        <p:spPr>
          <a:xfrm>
            <a:off x="1828440" y="3886200"/>
            <a:ext cx="8528760" cy="174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nl-NL" sz="3200" b="0" strike="noStrike" spc="-1" dirty="0">
                <a:solidFill>
                  <a:schemeClr val="accent2">
                    <a:lumMod val="75000"/>
                  </a:schemeClr>
                </a:solidFill>
                <a:latin typeface="Arial"/>
                <a:ea typeface="DejaVu Sans"/>
              </a:rPr>
              <a:t>30 Maart 2024</a:t>
            </a:r>
            <a:endParaRPr lang="nl-NL" sz="3200" b="0" strike="noStrike" spc="-1" dirty="0">
              <a:solidFill>
                <a:schemeClr val="accent2">
                  <a:lumMod val="75000"/>
                </a:schemeClr>
              </a:solidFill>
              <a:latin typeface="Arial"/>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B9412-CFCA-8C55-E23D-99146CFE3407}"/>
              </a:ext>
            </a:extLst>
          </p:cNvPr>
          <p:cNvSpPr>
            <a:spLocks noGrp="1"/>
          </p:cNvSpPr>
          <p:nvPr>
            <p:ph type="title"/>
          </p:nvPr>
        </p:nvSpPr>
        <p:spPr/>
        <p:txBody>
          <a:bodyPr/>
          <a:lstStyle/>
          <a:p>
            <a:r>
              <a:rPr lang="en-GB" dirty="0"/>
              <a:t>Wat is </a:t>
            </a:r>
            <a:r>
              <a:rPr lang="en-GB" dirty="0" err="1"/>
              <a:t>een</a:t>
            </a:r>
            <a:r>
              <a:rPr lang="en-GB" dirty="0"/>
              <a:t> </a:t>
            </a:r>
            <a:r>
              <a:rPr lang="en-GB" dirty="0" err="1"/>
              <a:t>programmeertaal</a:t>
            </a:r>
            <a:r>
              <a:rPr lang="en-GB" dirty="0"/>
              <a:t>?</a:t>
            </a:r>
            <a:endParaRPr lang="en-NL" dirty="0"/>
          </a:p>
        </p:txBody>
      </p:sp>
      <p:sp>
        <p:nvSpPr>
          <p:cNvPr id="3" name="Tijdelijke aanduiding voor inhoud 2">
            <a:extLst>
              <a:ext uri="{FF2B5EF4-FFF2-40B4-BE49-F238E27FC236}">
                <a16:creationId xmlns:a16="http://schemas.microsoft.com/office/drawing/2014/main" id="{0578564E-C038-8564-FB54-5920B2AB249A}"/>
              </a:ext>
            </a:extLst>
          </p:cNvPr>
          <p:cNvSpPr>
            <a:spLocks noGrp="1"/>
          </p:cNvSpPr>
          <p:nvPr>
            <p:ph idx="1"/>
          </p:nvPr>
        </p:nvSpPr>
        <p:spPr/>
        <p:txBody>
          <a:bodyPr>
            <a:normAutofit/>
          </a:bodyPr>
          <a:lstStyle/>
          <a:p>
            <a:r>
              <a:rPr lang="en-GB" sz="2800" dirty="0" err="1"/>
              <a:t>Eerst</a:t>
            </a:r>
            <a:r>
              <a:rPr lang="en-GB" sz="2800" dirty="0"/>
              <a:t> maar </a:t>
            </a:r>
            <a:r>
              <a:rPr lang="en-GB" sz="2800" dirty="0" err="1"/>
              <a:t>weer</a:t>
            </a:r>
            <a:r>
              <a:rPr lang="en-GB" sz="2800" dirty="0"/>
              <a:t> </a:t>
            </a:r>
            <a:r>
              <a:rPr lang="en-GB" sz="2800" dirty="0" err="1"/>
              <a:t>eens</a:t>
            </a:r>
            <a:r>
              <a:rPr lang="en-GB" sz="2800" dirty="0"/>
              <a:t> Wikipedia:</a:t>
            </a:r>
            <a:br>
              <a:rPr lang="en-GB" sz="2800" dirty="0"/>
            </a:br>
            <a:r>
              <a:rPr lang="nl-NL" sz="2400" b="0" i="1" dirty="0">
                <a:solidFill>
                  <a:srgbClr val="202122"/>
                </a:solidFill>
                <a:effectLst/>
                <a:latin typeface="Arial" panose="020B0604020202020204" pitchFamily="34" charset="0"/>
              </a:rPr>
              <a:t>Een </a:t>
            </a:r>
            <a:r>
              <a:rPr lang="nl-NL" sz="2400" b="1" i="1" dirty="0">
                <a:solidFill>
                  <a:srgbClr val="202122"/>
                </a:solidFill>
                <a:effectLst/>
                <a:latin typeface="Arial" panose="020B0604020202020204" pitchFamily="34" charset="0"/>
              </a:rPr>
              <a:t>programmeertaal</a:t>
            </a:r>
            <a:r>
              <a:rPr lang="nl-NL" sz="2400" b="0" i="1" dirty="0">
                <a:solidFill>
                  <a:srgbClr val="202122"/>
                </a:solidFill>
                <a:effectLst/>
                <a:latin typeface="Arial" panose="020B0604020202020204" pitchFamily="34" charset="0"/>
              </a:rPr>
              <a:t> is een </a:t>
            </a:r>
            <a:r>
              <a:rPr lang="nl-NL" sz="2400" b="0" i="1" u="none" strike="noStrike" dirty="0">
                <a:solidFill>
                  <a:srgbClr val="0645AD"/>
                </a:solidFill>
                <a:effectLst/>
                <a:latin typeface="Arial" panose="020B0604020202020204" pitchFamily="34" charset="0"/>
                <a:hlinkClick r:id="rId2" tooltip="Formele taal"/>
              </a:rPr>
              <a:t>formele taal</a:t>
            </a:r>
            <a:r>
              <a:rPr lang="nl-NL" sz="2400" b="0" i="1" dirty="0">
                <a:solidFill>
                  <a:srgbClr val="202122"/>
                </a:solidFill>
                <a:effectLst/>
                <a:latin typeface="Arial" panose="020B0604020202020204" pitchFamily="34" charset="0"/>
              </a:rPr>
              <a:t> waarin de opdrachten die een </a:t>
            </a:r>
            <a:r>
              <a:rPr lang="nl-NL" sz="2400" b="0" i="1" u="none" strike="noStrike" dirty="0">
                <a:solidFill>
                  <a:srgbClr val="0645AD"/>
                </a:solidFill>
                <a:effectLst/>
                <a:latin typeface="Arial" panose="020B0604020202020204" pitchFamily="34" charset="0"/>
                <a:hlinkClick r:id="rId3" tooltip="Computer"/>
              </a:rPr>
              <a:t>computer</a:t>
            </a:r>
            <a:r>
              <a:rPr lang="nl-NL" sz="2400" b="0" i="1" dirty="0">
                <a:solidFill>
                  <a:srgbClr val="202122"/>
                </a:solidFill>
                <a:effectLst/>
                <a:latin typeface="Arial" panose="020B0604020202020204" pitchFamily="34" charset="0"/>
              </a:rPr>
              <a:t> moet uitvoeren, worden geschreven. Deze talen hebben een andere </a:t>
            </a:r>
            <a:r>
              <a:rPr lang="nl-NL" sz="2400" b="0" i="1" u="none" strike="noStrike" dirty="0">
                <a:solidFill>
                  <a:srgbClr val="0645AD"/>
                </a:solidFill>
                <a:effectLst/>
                <a:latin typeface="Arial" panose="020B0604020202020204" pitchFamily="34" charset="0"/>
                <a:hlinkClick r:id="rId4" tooltip="Syntaxis (informatica)"/>
              </a:rPr>
              <a:t>syntaxis</a:t>
            </a:r>
            <a:r>
              <a:rPr lang="nl-NL" sz="2400" b="0" i="1" dirty="0">
                <a:solidFill>
                  <a:srgbClr val="202122"/>
                </a:solidFill>
                <a:effectLst/>
                <a:latin typeface="Arial" panose="020B0604020202020204" pitchFamily="34" charset="0"/>
              </a:rPr>
              <a:t> en </a:t>
            </a:r>
            <a:r>
              <a:rPr lang="nl-NL" sz="2400" b="0" i="1" u="none" strike="noStrike" dirty="0">
                <a:solidFill>
                  <a:srgbClr val="0645AD"/>
                </a:solidFill>
                <a:effectLst/>
                <a:latin typeface="Arial" panose="020B0604020202020204" pitchFamily="34" charset="0"/>
                <a:hlinkClick r:id="rId5" tooltip="Grammatica"/>
              </a:rPr>
              <a:t>grammatica</a:t>
            </a:r>
            <a:r>
              <a:rPr lang="nl-NL" sz="2400" b="0" i="1" dirty="0">
                <a:solidFill>
                  <a:srgbClr val="202122"/>
                </a:solidFill>
                <a:effectLst/>
                <a:latin typeface="Arial" panose="020B0604020202020204" pitchFamily="34" charset="0"/>
              </a:rPr>
              <a:t> dan </a:t>
            </a:r>
            <a:r>
              <a:rPr lang="nl-NL" sz="2400" b="0" i="1" u="none" strike="noStrike" dirty="0">
                <a:solidFill>
                  <a:srgbClr val="0645AD"/>
                </a:solidFill>
                <a:effectLst/>
                <a:latin typeface="Arial" panose="020B0604020202020204" pitchFamily="34" charset="0"/>
                <a:hlinkClick r:id="rId6" tooltip="Taal"/>
              </a:rPr>
              <a:t>natuurlijke talen</a:t>
            </a:r>
            <a:r>
              <a:rPr lang="nl-NL" sz="2400" b="0" i="1" dirty="0">
                <a:solidFill>
                  <a:srgbClr val="202122"/>
                </a:solidFill>
                <a:effectLst/>
                <a:latin typeface="Arial" panose="020B0604020202020204" pitchFamily="34" charset="0"/>
              </a:rPr>
              <a:t>. Deze laatste zijn te complex en </a:t>
            </a:r>
            <a:r>
              <a:rPr lang="nl-NL" sz="2400" b="0" i="1" u="none" strike="noStrike" dirty="0">
                <a:solidFill>
                  <a:srgbClr val="0645AD"/>
                </a:solidFill>
                <a:effectLst/>
                <a:latin typeface="Arial" panose="020B0604020202020204" pitchFamily="34" charset="0"/>
                <a:hlinkClick r:id="rId7" tooltip="Ambiguïteit"/>
              </a:rPr>
              <a:t>ambigu</a:t>
            </a:r>
            <a:r>
              <a:rPr lang="nl-NL" sz="2400" b="0" i="1" dirty="0">
                <a:solidFill>
                  <a:srgbClr val="202122"/>
                </a:solidFill>
                <a:effectLst/>
                <a:latin typeface="Arial" panose="020B0604020202020204" pitchFamily="34" charset="0"/>
              </a:rPr>
              <a:t> om als programmeertaal te fungeren. </a:t>
            </a:r>
            <a:r>
              <a:rPr lang="nl-NL" sz="2400" b="0" i="1" u="none" strike="noStrike" dirty="0">
                <a:solidFill>
                  <a:srgbClr val="0645AD"/>
                </a:solidFill>
                <a:effectLst/>
                <a:latin typeface="Arial" panose="020B0604020202020204" pitchFamily="34" charset="0"/>
                <a:hlinkClick r:id="rId8" tooltip="Broncode"/>
              </a:rPr>
              <a:t>Code</a:t>
            </a:r>
            <a:r>
              <a:rPr lang="nl-NL" sz="2400" b="0" i="1" dirty="0">
                <a:solidFill>
                  <a:srgbClr val="202122"/>
                </a:solidFill>
                <a:effectLst/>
                <a:latin typeface="Arial" panose="020B0604020202020204" pitchFamily="34" charset="0"/>
              </a:rPr>
              <a:t> die in een programmeertaal geschreven is, dient maar op één manier te kunnen worden 'begrepen' door de computer.</a:t>
            </a:r>
          </a:p>
          <a:p>
            <a:r>
              <a:rPr lang="en-GB" sz="2800" i="1" dirty="0"/>
              <a:t>Computers </a:t>
            </a:r>
            <a:r>
              <a:rPr lang="en-GB" sz="2800" i="1" dirty="0" err="1"/>
              <a:t>begrijpen</a:t>
            </a:r>
            <a:r>
              <a:rPr lang="en-GB" sz="2800" i="1" dirty="0"/>
              <a:t> </a:t>
            </a:r>
            <a:r>
              <a:rPr lang="en-GB" sz="2800" i="1" dirty="0" err="1"/>
              <a:t>alleen</a:t>
            </a:r>
            <a:r>
              <a:rPr lang="en-GB" sz="2800" i="1" dirty="0"/>
              <a:t> 0 en 1 en </a:t>
            </a:r>
            <a:r>
              <a:rPr lang="en-GB" sz="2800" i="1" dirty="0" err="1"/>
              <a:t>zelfs</a:t>
            </a:r>
            <a:r>
              <a:rPr lang="en-GB" sz="2800" i="1" dirty="0"/>
              <a:t> </a:t>
            </a:r>
            <a:r>
              <a:rPr lang="en-GB" sz="2800" i="1" dirty="0" err="1"/>
              <a:t>dat</a:t>
            </a:r>
            <a:r>
              <a:rPr lang="en-GB" sz="2800" i="1" dirty="0"/>
              <a:t> </a:t>
            </a:r>
            <a:r>
              <a:rPr lang="en-GB" sz="2800" i="1" dirty="0" err="1"/>
              <a:t>niet</a:t>
            </a:r>
            <a:r>
              <a:rPr lang="en-GB" sz="2800" i="1" dirty="0"/>
              <a:t>. Ze laten </a:t>
            </a:r>
            <a:r>
              <a:rPr lang="en-GB" sz="2800" i="1" dirty="0" err="1"/>
              <a:t>zich</a:t>
            </a:r>
            <a:r>
              <a:rPr lang="en-GB" sz="2800" i="1" dirty="0"/>
              <a:t> </a:t>
            </a:r>
            <a:r>
              <a:rPr lang="en-GB" sz="2800" i="1" dirty="0" err="1"/>
              <a:t>alleen</a:t>
            </a:r>
            <a:r>
              <a:rPr lang="en-GB" sz="2800" i="1" dirty="0"/>
              <a:t> maar </a:t>
            </a:r>
            <a:r>
              <a:rPr lang="en-GB" sz="2800" i="1" dirty="0" err="1"/>
              <a:t>aansturen</a:t>
            </a:r>
            <a:r>
              <a:rPr lang="en-GB" sz="2800" i="1" dirty="0"/>
              <a:t> door 0 en 1. </a:t>
            </a:r>
          </a:p>
          <a:p>
            <a:r>
              <a:rPr lang="en-GB" sz="2800" i="1" dirty="0"/>
              <a:t>Is Scratch® </a:t>
            </a:r>
            <a:r>
              <a:rPr lang="en-GB" sz="2800" i="1" dirty="0" err="1"/>
              <a:t>een</a:t>
            </a:r>
            <a:r>
              <a:rPr lang="en-GB" sz="2800" i="1" dirty="0"/>
              <a:t> </a:t>
            </a:r>
            <a:r>
              <a:rPr lang="en-GB" sz="2800" i="1" dirty="0" err="1"/>
              <a:t>programmeertaal</a:t>
            </a:r>
            <a:r>
              <a:rPr lang="en-GB" sz="2800" i="1" dirty="0"/>
              <a:t>? JA!</a:t>
            </a:r>
            <a:endParaRPr lang="en-NL" sz="2800" i="1" dirty="0"/>
          </a:p>
        </p:txBody>
      </p:sp>
    </p:spTree>
    <p:extLst>
      <p:ext uri="{BB962C8B-B14F-4D97-AF65-F5344CB8AC3E}">
        <p14:creationId xmlns:p14="http://schemas.microsoft.com/office/powerpoint/2010/main" val="4499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2D580-9496-4721-B068-F0EFF9BF9AC3}"/>
              </a:ext>
            </a:extLst>
          </p:cNvPr>
          <p:cNvSpPr>
            <a:spLocks noGrp="1"/>
          </p:cNvSpPr>
          <p:nvPr>
            <p:ph type="title"/>
          </p:nvPr>
        </p:nvSpPr>
        <p:spPr/>
        <p:txBody>
          <a:bodyPr/>
          <a:lstStyle/>
          <a:p>
            <a:r>
              <a:rPr lang="nl-NL" dirty="0"/>
              <a:t>Waarom is programmeren belangrijk?</a:t>
            </a:r>
          </a:p>
        </p:txBody>
      </p:sp>
      <p:sp>
        <p:nvSpPr>
          <p:cNvPr id="3" name="Tijdelijke aanduiding voor inhoud 2">
            <a:extLst>
              <a:ext uri="{FF2B5EF4-FFF2-40B4-BE49-F238E27FC236}">
                <a16:creationId xmlns:a16="http://schemas.microsoft.com/office/drawing/2014/main" id="{0E7D2F3D-B94F-4C4D-9057-FF8AAEF8E8B0}"/>
              </a:ext>
            </a:extLst>
          </p:cNvPr>
          <p:cNvSpPr>
            <a:spLocks noGrp="1"/>
          </p:cNvSpPr>
          <p:nvPr>
            <p:ph idx="1"/>
          </p:nvPr>
        </p:nvSpPr>
        <p:spPr>
          <a:xfrm>
            <a:off x="616186" y="1258429"/>
            <a:ext cx="10955787" cy="4858871"/>
          </a:xfrm>
        </p:spPr>
        <p:txBody>
          <a:bodyPr/>
          <a:lstStyle/>
          <a:p>
            <a:r>
              <a:rPr lang="nl-NL" dirty="0"/>
              <a:t>Arbeidsmarktperspectief, niet echt voor ‘ons’</a:t>
            </a:r>
          </a:p>
          <a:p>
            <a:r>
              <a:rPr lang="nl-NL" dirty="0"/>
              <a:t>Snappen van het nieuws, niet echt voor ‘ons’</a:t>
            </a:r>
          </a:p>
          <a:p>
            <a:r>
              <a:rPr lang="nl-NL" dirty="0"/>
              <a:t>Creatieve expressie, dit is voor ‘ons’</a:t>
            </a:r>
          </a:p>
          <a:p>
            <a:pPr lvl="1"/>
            <a:r>
              <a:rPr lang="nl-NL" dirty="0"/>
              <a:t>Leuk om samen te doen</a:t>
            </a:r>
          </a:p>
          <a:p>
            <a:pPr lvl="1"/>
            <a:r>
              <a:rPr lang="nl-NL" dirty="0"/>
              <a:t>Meer doen, dan word je er beter in</a:t>
            </a:r>
          </a:p>
          <a:p>
            <a:r>
              <a:rPr lang="nl-NL" dirty="0"/>
              <a:t>Vaak ook: samenwerken!</a:t>
            </a:r>
          </a:p>
          <a:p>
            <a:r>
              <a:rPr lang="nl-NL" dirty="0">
                <a:solidFill>
                  <a:srgbClr val="C00000"/>
                </a:solidFill>
              </a:rPr>
              <a:t>Speciaal voor ons: </a:t>
            </a:r>
          </a:p>
          <a:p>
            <a:pPr lvl="1"/>
            <a:r>
              <a:rPr lang="nl-NL" dirty="0">
                <a:solidFill>
                  <a:srgbClr val="C00000"/>
                </a:solidFill>
              </a:rPr>
              <a:t>(Groot)ouders met (klein)kinderen</a:t>
            </a:r>
          </a:p>
        </p:txBody>
      </p:sp>
      <p:sp>
        <p:nvSpPr>
          <p:cNvPr id="4" name="Tijdelijke aanduiding voor dianummer 3">
            <a:extLst>
              <a:ext uri="{FF2B5EF4-FFF2-40B4-BE49-F238E27FC236}">
                <a16:creationId xmlns:a16="http://schemas.microsoft.com/office/drawing/2014/main" id="{3D6C36AA-971D-4B54-91B1-026285546A20}"/>
              </a:ext>
            </a:extLst>
          </p:cNvPr>
          <p:cNvSpPr>
            <a:spLocks noGrp="1"/>
          </p:cNvSpPr>
          <p:nvPr>
            <p:ph type="sldNum" sz="quarter" idx="11"/>
          </p:nvPr>
        </p:nvSpPr>
        <p:spPr/>
        <p:txBody>
          <a:bodyPr/>
          <a:lstStyle/>
          <a:p>
            <a:pPr>
              <a:defRPr/>
            </a:pPr>
            <a:fld id="{322D3366-8204-49F3-9817-AD0786795975}" type="slidenum">
              <a:rPr lang="nl-NL" smtClean="0"/>
              <a:pPr>
                <a:defRPr/>
              </a:pPr>
              <a:t>21</a:t>
            </a:fld>
            <a:endParaRPr lang="nl-NL" dirty="0"/>
          </a:p>
        </p:txBody>
      </p:sp>
    </p:spTree>
    <p:extLst>
      <p:ext uri="{BB962C8B-B14F-4D97-AF65-F5344CB8AC3E}">
        <p14:creationId xmlns:p14="http://schemas.microsoft.com/office/powerpoint/2010/main" val="27251278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C4784-CF81-4500-BA71-84416029155B}"/>
              </a:ext>
            </a:extLst>
          </p:cNvPr>
          <p:cNvSpPr>
            <a:spLocks noGrp="1"/>
          </p:cNvSpPr>
          <p:nvPr>
            <p:ph type="title"/>
          </p:nvPr>
        </p:nvSpPr>
        <p:spPr>
          <a:xfrm>
            <a:off x="610034" y="2452"/>
            <a:ext cx="10973520" cy="1144800"/>
          </a:xfrm>
        </p:spPr>
        <p:txBody>
          <a:bodyPr/>
          <a:lstStyle/>
          <a:p>
            <a:r>
              <a:rPr lang="nl-NL" dirty="0"/>
              <a:t>Scratch® – het scherm</a:t>
            </a:r>
          </a:p>
        </p:txBody>
      </p:sp>
      <p:sp>
        <p:nvSpPr>
          <p:cNvPr id="4" name="Tijdelijke aanduiding voor dianummer 3">
            <a:extLst>
              <a:ext uri="{FF2B5EF4-FFF2-40B4-BE49-F238E27FC236}">
                <a16:creationId xmlns:a16="http://schemas.microsoft.com/office/drawing/2014/main" id="{3705F6A6-CC69-4DE1-87DE-2E49DDD52239}"/>
              </a:ext>
            </a:extLst>
          </p:cNvPr>
          <p:cNvSpPr>
            <a:spLocks noGrp="1"/>
          </p:cNvSpPr>
          <p:nvPr>
            <p:ph type="sldNum" sz="quarter" idx="11"/>
          </p:nvPr>
        </p:nvSpPr>
        <p:spPr/>
        <p:txBody>
          <a:bodyPr/>
          <a:lstStyle/>
          <a:p>
            <a:pPr>
              <a:defRPr/>
            </a:pPr>
            <a:fld id="{322D3366-8204-49F3-9817-AD0786795975}" type="slidenum">
              <a:rPr lang="nl-NL" smtClean="0"/>
              <a:pPr>
                <a:defRPr/>
              </a:pPr>
              <a:t>22</a:t>
            </a:fld>
            <a:endParaRPr lang="nl-NL" dirty="0"/>
          </a:p>
        </p:txBody>
      </p:sp>
      <p:pic>
        <p:nvPicPr>
          <p:cNvPr id="5" name="Afbeelding 4">
            <a:extLst>
              <a:ext uri="{FF2B5EF4-FFF2-40B4-BE49-F238E27FC236}">
                <a16:creationId xmlns:a16="http://schemas.microsoft.com/office/drawing/2014/main" id="{BCAFBCD5-4C99-49F2-84B9-69C54D21A5ED}"/>
              </a:ext>
            </a:extLst>
          </p:cNvPr>
          <p:cNvPicPr>
            <a:picLocks noChangeAspect="1"/>
          </p:cNvPicPr>
          <p:nvPr/>
        </p:nvPicPr>
        <p:blipFill>
          <a:blip r:embed="rId3"/>
          <a:stretch>
            <a:fillRect/>
          </a:stretch>
        </p:blipFill>
        <p:spPr>
          <a:xfrm>
            <a:off x="912218" y="979551"/>
            <a:ext cx="10177131" cy="5330120"/>
          </a:xfrm>
          <a:prstGeom prst="rect">
            <a:avLst/>
          </a:prstGeom>
        </p:spPr>
      </p:pic>
      <p:sp>
        <p:nvSpPr>
          <p:cNvPr id="3" name="Pijl: rechts 2">
            <a:extLst>
              <a:ext uri="{FF2B5EF4-FFF2-40B4-BE49-F238E27FC236}">
                <a16:creationId xmlns:a16="http://schemas.microsoft.com/office/drawing/2014/main" id="{89AA6A5E-C7B5-499E-9704-856B9533E3AA}"/>
              </a:ext>
            </a:extLst>
          </p:cNvPr>
          <p:cNvSpPr/>
          <p:nvPr/>
        </p:nvSpPr>
        <p:spPr bwMode="auto">
          <a:xfrm>
            <a:off x="96000" y="1316765"/>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6" name="Pijl: omhoog 5">
            <a:extLst>
              <a:ext uri="{FF2B5EF4-FFF2-40B4-BE49-F238E27FC236}">
                <a16:creationId xmlns:a16="http://schemas.microsoft.com/office/drawing/2014/main" id="{C07A1C6B-9EB6-4DC8-A822-F69736195794}"/>
              </a:ext>
            </a:extLst>
          </p:cNvPr>
          <p:cNvSpPr/>
          <p:nvPr/>
        </p:nvSpPr>
        <p:spPr bwMode="auto">
          <a:xfrm rot="10800000">
            <a:off x="1296261" y="776822"/>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7" name="Pijl: omhoog 6">
            <a:extLst>
              <a:ext uri="{FF2B5EF4-FFF2-40B4-BE49-F238E27FC236}">
                <a16:creationId xmlns:a16="http://schemas.microsoft.com/office/drawing/2014/main" id="{83A616EF-3A5C-46D9-88F6-D91D0810C8FF}"/>
              </a:ext>
            </a:extLst>
          </p:cNvPr>
          <p:cNvSpPr/>
          <p:nvPr/>
        </p:nvSpPr>
        <p:spPr bwMode="auto">
          <a:xfrm rot="10800000">
            <a:off x="3024453" y="776823"/>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8" name="Pijl: omhoog 7">
            <a:extLst>
              <a:ext uri="{FF2B5EF4-FFF2-40B4-BE49-F238E27FC236}">
                <a16:creationId xmlns:a16="http://schemas.microsoft.com/office/drawing/2014/main" id="{D34B4B97-4C4F-4BAE-92E3-6E5E6CCDFC58}"/>
              </a:ext>
            </a:extLst>
          </p:cNvPr>
          <p:cNvSpPr/>
          <p:nvPr/>
        </p:nvSpPr>
        <p:spPr bwMode="auto">
          <a:xfrm rot="10800000">
            <a:off x="2289513" y="776822"/>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9" name="Pijl: rechts 8">
            <a:extLst>
              <a:ext uri="{FF2B5EF4-FFF2-40B4-BE49-F238E27FC236}">
                <a16:creationId xmlns:a16="http://schemas.microsoft.com/office/drawing/2014/main" id="{CA17B1A6-60BC-4FC4-988F-81D6E81A4390}"/>
              </a:ext>
            </a:extLst>
          </p:cNvPr>
          <p:cNvSpPr/>
          <p:nvPr/>
        </p:nvSpPr>
        <p:spPr bwMode="auto">
          <a:xfrm>
            <a:off x="137199" y="1630295"/>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0" name="Pijl: omhoog 9">
            <a:extLst>
              <a:ext uri="{FF2B5EF4-FFF2-40B4-BE49-F238E27FC236}">
                <a16:creationId xmlns:a16="http://schemas.microsoft.com/office/drawing/2014/main" id="{1C1393F9-067F-4FFB-8144-BA900B5CD7A7}"/>
              </a:ext>
            </a:extLst>
          </p:cNvPr>
          <p:cNvSpPr/>
          <p:nvPr/>
        </p:nvSpPr>
        <p:spPr bwMode="auto">
          <a:xfrm rot="19112366">
            <a:off x="2660917" y="1549001"/>
            <a:ext cx="407195" cy="30341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1" name="Pijl: omhoog 10">
            <a:extLst>
              <a:ext uri="{FF2B5EF4-FFF2-40B4-BE49-F238E27FC236}">
                <a16:creationId xmlns:a16="http://schemas.microsoft.com/office/drawing/2014/main" id="{947A69E8-B951-4E6C-9DE0-39B2558B50AA}"/>
              </a:ext>
            </a:extLst>
          </p:cNvPr>
          <p:cNvSpPr/>
          <p:nvPr/>
        </p:nvSpPr>
        <p:spPr bwMode="auto">
          <a:xfrm rot="10800000">
            <a:off x="9586781" y="776822"/>
            <a:ext cx="313179" cy="107988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2" name="Pijl: rechts 11">
            <a:extLst>
              <a:ext uri="{FF2B5EF4-FFF2-40B4-BE49-F238E27FC236}">
                <a16:creationId xmlns:a16="http://schemas.microsoft.com/office/drawing/2014/main" id="{F9DDDE36-7BE9-4D78-A16F-80229F5E13C9}"/>
              </a:ext>
            </a:extLst>
          </p:cNvPr>
          <p:cNvSpPr/>
          <p:nvPr/>
        </p:nvSpPr>
        <p:spPr bwMode="auto">
          <a:xfrm>
            <a:off x="7728976" y="4965171"/>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Tree>
    <p:extLst>
      <p:ext uri="{BB962C8B-B14F-4D97-AF65-F5344CB8AC3E}">
        <p14:creationId xmlns:p14="http://schemas.microsoft.com/office/powerpoint/2010/main" val="263784354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75F32-9CAD-E172-8D5F-E3E6B6C7ABEF}"/>
              </a:ext>
            </a:extLst>
          </p:cNvPr>
          <p:cNvSpPr>
            <a:spLocks noGrp="1"/>
          </p:cNvSpPr>
          <p:nvPr>
            <p:ph type="title"/>
          </p:nvPr>
        </p:nvSpPr>
        <p:spPr/>
        <p:txBody>
          <a:bodyPr/>
          <a:lstStyle/>
          <a:p>
            <a:r>
              <a:rPr lang="nl-NL" dirty="0"/>
              <a:t>Demonstratie Scratch®</a:t>
            </a:r>
          </a:p>
        </p:txBody>
      </p:sp>
      <p:sp>
        <p:nvSpPr>
          <p:cNvPr id="4" name="Tijdelijke aanduiding voor inhoud 3">
            <a:extLst>
              <a:ext uri="{FF2B5EF4-FFF2-40B4-BE49-F238E27FC236}">
                <a16:creationId xmlns:a16="http://schemas.microsoft.com/office/drawing/2014/main" id="{85B034E1-4293-1C3C-CBC4-EBB1A1DE8825}"/>
              </a:ext>
            </a:extLst>
          </p:cNvPr>
          <p:cNvSpPr>
            <a:spLocks noGrp="1"/>
          </p:cNvSpPr>
          <p:nvPr>
            <p:ph/>
          </p:nvPr>
        </p:nvSpPr>
        <p:spPr/>
        <p:txBody>
          <a:bodyPr/>
          <a:lstStyle/>
          <a:p>
            <a:endParaRPr lang="nl-NL"/>
          </a:p>
        </p:txBody>
      </p:sp>
    </p:spTree>
    <p:extLst>
      <p:ext uri="{BB962C8B-B14F-4D97-AF65-F5344CB8AC3E}">
        <p14:creationId xmlns:p14="http://schemas.microsoft.com/office/powerpoint/2010/main" val="40914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FB87A2-862C-51A9-BAFC-57F669638405}"/>
              </a:ext>
            </a:extLst>
          </p:cNvPr>
          <p:cNvSpPr>
            <a:spLocks noGrp="1"/>
          </p:cNvSpPr>
          <p:nvPr>
            <p:ph type="title"/>
          </p:nvPr>
        </p:nvSpPr>
        <p:spPr/>
        <p:txBody>
          <a:bodyPr/>
          <a:lstStyle/>
          <a:p>
            <a:r>
              <a:rPr lang="en-GB" dirty="0" err="1"/>
              <a:t>Aan</a:t>
            </a:r>
            <a:r>
              <a:rPr lang="en-GB" dirty="0"/>
              <a:t> de slag</a:t>
            </a:r>
            <a:endParaRPr lang="en-NL" dirty="0"/>
          </a:p>
        </p:txBody>
      </p:sp>
      <p:sp>
        <p:nvSpPr>
          <p:cNvPr id="5" name="Tijdelijke aanduiding voor inhoud 4">
            <a:extLst>
              <a:ext uri="{FF2B5EF4-FFF2-40B4-BE49-F238E27FC236}">
                <a16:creationId xmlns:a16="http://schemas.microsoft.com/office/drawing/2014/main" id="{7E9F57DF-FF44-A330-2AAE-002D7894C301}"/>
              </a:ext>
            </a:extLst>
          </p:cNvPr>
          <p:cNvSpPr>
            <a:spLocks noGrp="1"/>
          </p:cNvSpPr>
          <p:nvPr>
            <p:ph/>
          </p:nvPr>
        </p:nvSpPr>
        <p:spPr>
          <a:xfrm>
            <a:off x="609479" y="1418399"/>
            <a:ext cx="8215031" cy="4607827"/>
          </a:xfrm>
        </p:spPr>
        <p:txBody>
          <a:bodyPr>
            <a:normAutofit/>
          </a:bodyPr>
          <a:lstStyle/>
          <a:p>
            <a:r>
              <a:rPr lang="en-GB" sz="1600" dirty="0"/>
              <a:t>We </a:t>
            </a:r>
            <a:r>
              <a:rPr lang="en-GB" sz="1600" dirty="0" err="1"/>
              <a:t>beginnen</a:t>
            </a:r>
            <a:r>
              <a:rPr lang="en-GB" sz="1600" dirty="0"/>
              <a:t> </a:t>
            </a:r>
            <a:r>
              <a:rPr lang="en-GB" sz="1600" dirty="0" err="1"/>
              <a:t>eenvoudig</a:t>
            </a:r>
            <a:endParaRPr lang="en-GB" sz="1600" dirty="0"/>
          </a:p>
          <a:p>
            <a:r>
              <a:rPr lang="en-GB" sz="1600" dirty="0" err="1"/>
              <a:t>Elementaire</a:t>
            </a:r>
            <a:r>
              <a:rPr lang="en-GB" sz="1600" dirty="0"/>
              <a:t> </a:t>
            </a:r>
            <a:r>
              <a:rPr lang="en-GB" sz="1600" dirty="0" err="1"/>
              <a:t>zaken</a:t>
            </a:r>
            <a:r>
              <a:rPr lang="en-GB" sz="1600" dirty="0"/>
              <a:t> </a:t>
            </a:r>
            <a:r>
              <a:rPr lang="en-GB" sz="1600" dirty="0" err="1"/>
              <a:t>rondom</a:t>
            </a:r>
            <a:r>
              <a:rPr lang="en-GB" sz="1600" dirty="0"/>
              <a:t> </a:t>
            </a:r>
            <a:r>
              <a:rPr lang="en-GB" sz="1600" dirty="0" err="1"/>
              <a:t>programmeren</a:t>
            </a:r>
            <a:endParaRPr lang="en-GB" sz="1600" dirty="0"/>
          </a:p>
          <a:p>
            <a:r>
              <a:rPr lang="en-GB" sz="1600" dirty="0" err="1"/>
              <a:t>Denk</a:t>
            </a:r>
            <a:r>
              <a:rPr lang="en-GB" sz="1600" dirty="0"/>
              <a:t> even </a:t>
            </a:r>
            <a:r>
              <a:rPr lang="en-GB" sz="1600" dirty="0" err="1"/>
              <a:t>terug</a:t>
            </a:r>
            <a:r>
              <a:rPr lang="en-GB" sz="1600" dirty="0"/>
              <a:t> </a:t>
            </a:r>
            <a:r>
              <a:rPr lang="en-GB" sz="1600" dirty="0" err="1"/>
              <a:t>aan</a:t>
            </a:r>
            <a:r>
              <a:rPr lang="en-GB" sz="1600" dirty="0"/>
              <a:t> de </a:t>
            </a:r>
            <a:r>
              <a:rPr lang="en-GB" sz="1600" dirty="0" err="1"/>
              <a:t>oude</a:t>
            </a:r>
            <a:r>
              <a:rPr lang="en-GB" sz="1600" dirty="0"/>
              <a:t> taal “Logo”</a:t>
            </a:r>
          </a:p>
          <a:p>
            <a:r>
              <a:rPr lang="en-GB" sz="1600" dirty="0"/>
              <a:t>We </a:t>
            </a:r>
            <a:r>
              <a:rPr lang="en-GB" sz="1600" dirty="0" err="1"/>
              <a:t>maken</a:t>
            </a:r>
            <a:r>
              <a:rPr lang="en-GB" sz="1600" dirty="0"/>
              <a:t> het steeds </a:t>
            </a:r>
            <a:r>
              <a:rPr lang="en-GB" sz="1600" dirty="0" err="1"/>
              <a:t>moeilijker</a:t>
            </a:r>
            <a:endParaRPr lang="en-GB" sz="1600" dirty="0"/>
          </a:p>
          <a:p>
            <a:r>
              <a:rPr lang="en-GB" sz="1600" dirty="0"/>
              <a:t>We </a:t>
            </a:r>
            <a:r>
              <a:rPr lang="en-GB" sz="1600" dirty="0" err="1"/>
              <a:t>zien</a:t>
            </a:r>
            <a:r>
              <a:rPr lang="en-GB" sz="1600" dirty="0"/>
              <a:t> hoe </a:t>
            </a:r>
            <a:r>
              <a:rPr lang="en-GB" sz="1600" dirty="0" err="1"/>
              <a:t>ver</a:t>
            </a:r>
            <a:r>
              <a:rPr lang="en-GB" sz="1600" dirty="0"/>
              <a:t> we </a:t>
            </a:r>
            <a:r>
              <a:rPr lang="en-GB" sz="1600" dirty="0" err="1"/>
              <a:t>komen</a:t>
            </a:r>
            <a:r>
              <a:rPr lang="en-GB" sz="1600" dirty="0"/>
              <a:t> in de </a:t>
            </a:r>
            <a:r>
              <a:rPr lang="en-GB" sz="1600" dirty="0" err="1"/>
              <a:t>beschikbare</a:t>
            </a:r>
            <a:r>
              <a:rPr lang="en-GB" sz="1600" dirty="0"/>
              <a:t> </a:t>
            </a:r>
            <a:r>
              <a:rPr lang="en-GB" sz="1600" dirty="0" err="1"/>
              <a:t>tijd</a:t>
            </a:r>
            <a:endParaRPr lang="en-GB" sz="1600" dirty="0"/>
          </a:p>
          <a:p>
            <a:r>
              <a:rPr lang="en-GB" sz="1600" dirty="0"/>
              <a:t>Het is </a:t>
            </a:r>
            <a:r>
              <a:rPr lang="en-GB" sz="1600" dirty="0" err="1"/>
              <a:t>geen</a:t>
            </a:r>
            <a:r>
              <a:rPr lang="en-GB" sz="1600" dirty="0"/>
              <a:t> </a:t>
            </a:r>
            <a:r>
              <a:rPr lang="en-GB" sz="1600" dirty="0" err="1"/>
              <a:t>wedstrijd</a:t>
            </a:r>
            <a:r>
              <a:rPr lang="en-GB" sz="1600" dirty="0"/>
              <a:t>, wat nu </a:t>
            </a:r>
            <a:r>
              <a:rPr lang="en-GB" sz="1600" dirty="0" err="1"/>
              <a:t>niet</a:t>
            </a:r>
            <a:r>
              <a:rPr lang="en-GB" sz="1600" dirty="0"/>
              <a:t> </a:t>
            </a:r>
            <a:r>
              <a:rPr lang="en-GB" sz="1600" dirty="0" err="1"/>
              <a:t>lukt</a:t>
            </a:r>
            <a:r>
              <a:rPr lang="en-GB" sz="1600" dirty="0"/>
              <a:t>, </a:t>
            </a:r>
            <a:r>
              <a:rPr lang="en-GB" sz="1600" dirty="0" err="1"/>
              <a:t>kan</a:t>
            </a:r>
            <a:r>
              <a:rPr lang="en-GB" sz="1600" dirty="0"/>
              <a:t> je in je eigen </a:t>
            </a:r>
            <a:r>
              <a:rPr lang="en-GB" sz="1600" dirty="0" err="1"/>
              <a:t>tijd</a:t>
            </a:r>
            <a:r>
              <a:rPr lang="en-GB" sz="1600" dirty="0"/>
              <a:t> </a:t>
            </a:r>
            <a:r>
              <a:rPr lang="en-GB" sz="1600" dirty="0" err="1"/>
              <a:t>verder</a:t>
            </a:r>
            <a:r>
              <a:rPr lang="en-GB" sz="1600" dirty="0"/>
              <a:t> </a:t>
            </a:r>
            <a:r>
              <a:rPr lang="en-GB" sz="1600" dirty="0" err="1"/>
              <a:t>uitproberen</a:t>
            </a:r>
            <a:endParaRPr lang="en-GB" sz="1600" dirty="0"/>
          </a:p>
          <a:p>
            <a:endParaRPr lang="en-GB" sz="1600" dirty="0"/>
          </a:p>
          <a:p>
            <a:r>
              <a:rPr lang="en-GB" sz="1600" dirty="0" err="1"/>
              <a:t>Mogelijke</a:t>
            </a:r>
            <a:r>
              <a:rPr lang="en-GB" sz="1600" dirty="0"/>
              <a:t> Activiteiten:</a:t>
            </a:r>
          </a:p>
          <a:p>
            <a:endParaRPr lang="en-GB" dirty="0"/>
          </a:p>
          <a:p>
            <a:pPr lvl="1"/>
            <a:r>
              <a:rPr lang="en-GB" sz="1400" dirty="0"/>
              <a:t>Ga </a:t>
            </a:r>
            <a:r>
              <a:rPr lang="en-GB" sz="1400" dirty="0" err="1"/>
              <a:t>naar</a:t>
            </a:r>
            <a:r>
              <a:rPr lang="en-GB" sz="1400" dirty="0"/>
              <a:t> </a:t>
            </a:r>
            <a:r>
              <a:rPr lang="en-GB" sz="1400" dirty="0">
                <a:hlinkClick r:id="rId3"/>
              </a:rPr>
              <a:t>https://Scratch.MIT.EDU</a:t>
            </a:r>
            <a:endParaRPr lang="en-GB" sz="1400" dirty="0"/>
          </a:p>
          <a:p>
            <a:pPr marL="914400" lvl="1" indent="-457200">
              <a:buFont typeface="+mj-lt"/>
              <a:buAutoNum type="arabicPeriod"/>
            </a:pPr>
            <a:r>
              <a:rPr lang="en-GB" sz="1400" dirty="0" err="1"/>
              <a:t>Gebruik</a:t>
            </a:r>
            <a:r>
              <a:rPr lang="en-GB" sz="1400" dirty="0"/>
              <a:t> </a:t>
            </a:r>
            <a:r>
              <a:rPr lang="en-GB" sz="1400" dirty="0" err="1"/>
              <a:t>een</a:t>
            </a:r>
            <a:r>
              <a:rPr lang="en-GB" sz="1400" dirty="0"/>
              <a:t> account of </a:t>
            </a:r>
            <a:r>
              <a:rPr lang="en-GB" sz="1400" dirty="0" err="1"/>
              <a:t>maak</a:t>
            </a:r>
            <a:r>
              <a:rPr lang="en-GB" sz="1400" dirty="0"/>
              <a:t> er </a:t>
            </a:r>
            <a:r>
              <a:rPr lang="en-GB" sz="1400" dirty="0" err="1"/>
              <a:t>één</a:t>
            </a:r>
            <a:r>
              <a:rPr lang="en-GB" sz="1400" dirty="0"/>
              <a:t> of </a:t>
            </a:r>
            <a:r>
              <a:rPr lang="en-GB" sz="1400" dirty="0" err="1"/>
              <a:t>gebruik</a:t>
            </a:r>
            <a:r>
              <a:rPr lang="en-GB" sz="1400" dirty="0"/>
              <a:t> </a:t>
            </a:r>
            <a:r>
              <a:rPr lang="en-GB" sz="1400" dirty="0" err="1"/>
              <a:t>geen</a:t>
            </a:r>
            <a:r>
              <a:rPr lang="en-GB" sz="1400" dirty="0"/>
              <a:t> account</a:t>
            </a:r>
          </a:p>
          <a:p>
            <a:pPr marL="914400" lvl="1" indent="-457200">
              <a:buFont typeface="+mj-lt"/>
              <a:buAutoNum type="arabicPeriod"/>
            </a:pPr>
            <a:r>
              <a:rPr lang="en-GB" sz="1400" dirty="0"/>
              <a:t>Laat je sprite </a:t>
            </a:r>
            <a:r>
              <a:rPr lang="en-GB" sz="1400" dirty="0" err="1"/>
              <a:t>bewegen</a:t>
            </a:r>
            <a:r>
              <a:rPr lang="en-GB" sz="1400" dirty="0"/>
              <a:t> 	</a:t>
            </a:r>
          </a:p>
          <a:p>
            <a:pPr marL="914400" lvl="1" indent="-457200">
              <a:buFont typeface="+mj-lt"/>
              <a:buAutoNum type="arabicPeriod"/>
            </a:pPr>
            <a:r>
              <a:rPr lang="en-GB" sz="1400" dirty="0" err="1"/>
              <a:t>Teken</a:t>
            </a:r>
            <a:r>
              <a:rPr lang="en-GB" sz="1400" dirty="0"/>
              <a:t> </a:t>
            </a:r>
            <a:r>
              <a:rPr lang="en-GB" sz="1400" dirty="0" err="1"/>
              <a:t>eenvoudige</a:t>
            </a:r>
            <a:r>
              <a:rPr lang="en-GB" sz="1400" dirty="0"/>
              <a:t> </a:t>
            </a:r>
            <a:r>
              <a:rPr lang="en-GB" sz="1400" dirty="0" err="1"/>
              <a:t>figuren</a:t>
            </a:r>
            <a:r>
              <a:rPr lang="en-GB" sz="1400" dirty="0"/>
              <a:t> met de pen		</a:t>
            </a:r>
            <a:r>
              <a:rPr lang="en-GB" sz="1400" dirty="0" err="1"/>
              <a:t>Cirkel</a:t>
            </a:r>
            <a:r>
              <a:rPr lang="en-GB" sz="1400" dirty="0"/>
              <a:t> / </a:t>
            </a:r>
            <a:r>
              <a:rPr lang="en-GB" sz="1400" dirty="0" err="1"/>
              <a:t>Spiraal</a:t>
            </a:r>
            <a:endParaRPr lang="en-GB" sz="1400" dirty="0"/>
          </a:p>
          <a:p>
            <a:pPr marL="914400" lvl="1" indent="-457200">
              <a:buFont typeface="+mj-lt"/>
              <a:buAutoNum type="arabicPeriod"/>
            </a:pPr>
            <a:r>
              <a:rPr lang="en-GB" sz="1400" dirty="0"/>
              <a:t>Maak </a:t>
            </a:r>
            <a:r>
              <a:rPr lang="en-GB" sz="1400" dirty="0" err="1"/>
              <a:t>een</a:t>
            </a:r>
            <a:r>
              <a:rPr lang="en-GB" sz="1400" dirty="0"/>
              <a:t> wat </a:t>
            </a:r>
            <a:r>
              <a:rPr lang="en-GB" sz="1400" dirty="0" err="1"/>
              <a:t>complexer</a:t>
            </a:r>
            <a:r>
              <a:rPr lang="en-GB" sz="1400" dirty="0"/>
              <a:t> </a:t>
            </a:r>
            <a:r>
              <a:rPr lang="en-GB" sz="1400" dirty="0" err="1"/>
              <a:t>spel</a:t>
            </a:r>
            <a:r>
              <a:rPr lang="en-GB" sz="1400" dirty="0"/>
              <a:t>			Bricks</a:t>
            </a:r>
          </a:p>
          <a:p>
            <a:endParaRPr lang="en-NL" sz="1600" dirty="0"/>
          </a:p>
        </p:txBody>
      </p:sp>
    </p:spTree>
    <p:extLst>
      <p:ext uri="{BB962C8B-B14F-4D97-AF65-F5344CB8AC3E}">
        <p14:creationId xmlns:p14="http://schemas.microsoft.com/office/powerpoint/2010/main" val="13045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1000"/>
                                        <p:tgtEl>
                                          <p:spTgt spid="5">
                                            <p:txEl>
                                              <p:pRg st="11" end="11"/>
                                            </p:txEl>
                                          </p:spTgt>
                                        </p:tgtEl>
                                      </p:cBhvr>
                                    </p:animEffect>
                                    <p:anim calcmode="lin" valueType="num">
                                      <p:cBhvr>
                                        <p:cTn id="6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
                                            <p:txEl>
                                              <p:pRg st="12" end="12"/>
                                            </p:txEl>
                                          </p:spTgt>
                                        </p:tgtEl>
                                        <p:attrNameLst>
                                          <p:attrName>style.visibility</p:attrName>
                                        </p:attrNameLst>
                                      </p:cBhvr>
                                      <p:to>
                                        <p:strVal val="visible"/>
                                      </p:to>
                                    </p:set>
                                    <p:animEffect transition="in" filter="fade">
                                      <p:cBhvr>
                                        <p:cTn id="69" dur="1000"/>
                                        <p:tgtEl>
                                          <p:spTgt spid="5">
                                            <p:txEl>
                                              <p:pRg st="12" end="12"/>
                                            </p:txEl>
                                          </p:spTgt>
                                        </p:tgtEl>
                                      </p:cBhvr>
                                    </p:animEffect>
                                    <p:anim calcmode="lin" valueType="num">
                                      <p:cBhvr>
                                        <p:cTn id="7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
                                            <p:txEl>
                                              <p:pRg st="13" end="13"/>
                                            </p:txEl>
                                          </p:spTgt>
                                        </p:tgtEl>
                                        <p:attrNameLst>
                                          <p:attrName>style.visibility</p:attrName>
                                        </p:attrNameLst>
                                      </p:cBhvr>
                                      <p:to>
                                        <p:strVal val="visible"/>
                                      </p:to>
                                    </p:set>
                                    <p:animEffect transition="in" filter="fade">
                                      <p:cBhvr>
                                        <p:cTn id="74" dur="1000"/>
                                        <p:tgtEl>
                                          <p:spTgt spid="5">
                                            <p:txEl>
                                              <p:pRg st="13" end="13"/>
                                            </p:txEl>
                                          </p:spTgt>
                                        </p:tgtEl>
                                      </p:cBhvr>
                                    </p:animEffect>
                                    <p:anim calcmode="lin" valueType="num">
                                      <p:cBhvr>
                                        <p:cTn id="75"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100E-ED83-9293-9ED9-585ECDF00108}"/>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1FF8375C-A30A-4E59-85B3-5CE7F52248CA}"/>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7567A39F-F767-E21E-8EFA-A28C54165ECA}"/>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Wie doen er mee?</a:t>
            </a:r>
            <a:r>
              <a:rPr lang="nl-NL" sz="2000" spc="-1" dirty="0">
                <a:solidFill>
                  <a:srgbClr val="000000"/>
                </a:solidFill>
                <a:latin typeface="Arial"/>
                <a:ea typeface="Microsoft YaHei"/>
              </a:rPr>
              <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210022726"/>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112B33F5-4D43-B376-CD29-AE152A853131}"/>
              </a:ext>
            </a:extLst>
          </p:cNvPr>
          <p:cNvGraphicFramePr>
            <a:graphicFrameLocks noGrp="1"/>
          </p:cNvGraphicFramePr>
          <p:nvPr>
            <p:extLst>
              <p:ext uri="{D42A27DB-BD31-4B8C-83A1-F6EECF244321}">
                <p14:modId xmlns:p14="http://schemas.microsoft.com/office/powerpoint/2010/main" val="435039461"/>
              </p:ext>
            </p:extLst>
          </p:nvPr>
        </p:nvGraphicFramePr>
        <p:xfrm>
          <a:off x="355480" y="1215580"/>
          <a:ext cx="11392020" cy="4537520"/>
        </p:xfrm>
        <a:graphic>
          <a:graphicData uri="http://schemas.openxmlformats.org/drawingml/2006/table">
            <a:tbl>
              <a:tblPr firstRow="1" bandRow="1">
                <a:tableStyleId>{5C22544A-7EE6-4342-B048-85BDC9FD1C3A}</a:tableStyleId>
              </a:tblPr>
              <a:tblGrid>
                <a:gridCol w="3797340">
                  <a:extLst>
                    <a:ext uri="{9D8B030D-6E8A-4147-A177-3AD203B41FA5}">
                      <a16:colId xmlns:a16="http://schemas.microsoft.com/office/drawing/2014/main" val="2019948132"/>
                    </a:ext>
                  </a:extLst>
                </a:gridCol>
                <a:gridCol w="3797340">
                  <a:extLst>
                    <a:ext uri="{9D8B030D-6E8A-4147-A177-3AD203B41FA5}">
                      <a16:colId xmlns:a16="http://schemas.microsoft.com/office/drawing/2014/main" val="1093936416"/>
                    </a:ext>
                  </a:extLst>
                </a:gridCol>
                <a:gridCol w="3797340">
                  <a:extLst>
                    <a:ext uri="{9D8B030D-6E8A-4147-A177-3AD203B41FA5}">
                      <a16:colId xmlns:a16="http://schemas.microsoft.com/office/drawing/2014/main" val="3716923370"/>
                    </a:ext>
                  </a:extLst>
                </a:gridCol>
              </a:tblGrid>
              <a:tr h="567190">
                <a:tc>
                  <a:txBody>
                    <a:bodyPr/>
                    <a:lstStyle/>
                    <a:p>
                      <a:r>
                        <a:rPr lang="nl-NL" dirty="0"/>
                        <a:t>Wat</a:t>
                      </a:r>
                    </a:p>
                  </a:txBody>
                  <a:tcPr/>
                </a:tc>
                <a:tc>
                  <a:txBody>
                    <a:bodyPr/>
                    <a:lstStyle/>
                    <a:p>
                      <a:r>
                        <a:rPr lang="nl-NL" dirty="0"/>
                        <a:t>Wie</a:t>
                      </a:r>
                    </a:p>
                  </a:txBody>
                  <a:tcPr/>
                </a:tc>
                <a:tc>
                  <a:txBody>
                    <a:bodyPr/>
                    <a:lstStyle/>
                    <a:p>
                      <a:r>
                        <a:rPr lang="nl-NL" dirty="0"/>
                        <a:t>Mail</a:t>
                      </a:r>
                    </a:p>
                  </a:txBody>
                  <a:tcPr/>
                </a:tc>
                <a:extLst>
                  <a:ext uri="{0D108BD9-81ED-4DB2-BD59-A6C34878D82A}">
                    <a16:rowId xmlns:a16="http://schemas.microsoft.com/office/drawing/2014/main" val="686687588"/>
                  </a:ext>
                </a:extLst>
              </a:tr>
              <a:tr h="567190">
                <a:tc>
                  <a:txBody>
                    <a:bodyPr/>
                    <a:lstStyle/>
                    <a:p>
                      <a:r>
                        <a:rPr lang="nl-NL" dirty="0"/>
                        <a:t>Game ontwerper</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859091926"/>
                  </a:ext>
                </a:extLst>
              </a:tr>
              <a:tr h="567190">
                <a:tc>
                  <a:txBody>
                    <a:bodyPr/>
                    <a:lstStyle/>
                    <a:p>
                      <a:r>
                        <a:rPr lang="nl-NL" dirty="0"/>
                        <a:t>Project manager</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922411797"/>
                  </a:ext>
                </a:extLst>
              </a:tr>
              <a:tr h="567190">
                <a:tc>
                  <a:txBody>
                    <a:bodyPr/>
                    <a:lstStyle/>
                    <a:p>
                      <a:r>
                        <a:rPr lang="nl-NL" dirty="0"/>
                        <a:t>Game ontwikkelaar</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384843086"/>
                  </a:ext>
                </a:extLst>
              </a:tr>
              <a:tr h="567190">
                <a:tc>
                  <a:txBody>
                    <a:bodyPr/>
                    <a:lstStyle/>
                    <a:p>
                      <a:r>
                        <a:rPr lang="nl-NL" dirty="0"/>
                        <a:t>Grafisch Artiest</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090019566"/>
                  </a:ext>
                </a:extLst>
              </a:tr>
              <a:tr h="567190">
                <a:tc>
                  <a:txBody>
                    <a:bodyPr/>
                    <a:lstStyle/>
                    <a:p>
                      <a:r>
                        <a:rPr lang="nl-NL" dirty="0"/>
                        <a:t>Sound expert</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574053739"/>
                  </a:ext>
                </a:extLst>
              </a:tr>
              <a:tr h="567190">
                <a:tc>
                  <a:txBody>
                    <a:bodyPr/>
                    <a:lstStyle/>
                    <a:p>
                      <a:r>
                        <a:rPr lang="nl-NL" dirty="0"/>
                        <a:t>Tester</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85791407"/>
                  </a:ext>
                </a:extLst>
              </a:tr>
              <a:tr h="567190">
                <a:tc>
                  <a:txBody>
                    <a:bodyPr/>
                    <a:lstStyle/>
                    <a:p>
                      <a:r>
                        <a:rPr lang="nl-NL" dirty="0"/>
                        <a:t>Algemene hulp</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00716206"/>
                  </a:ext>
                </a:extLst>
              </a:tr>
            </a:tbl>
          </a:graphicData>
        </a:graphic>
      </p:graphicFrame>
      <p:sp>
        <p:nvSpPr>
          <p:cNvPr id="6" name="Titel 5">
            <a:extLst>
              <a:ext uri="{FF2B5EF4-FFF2-40B4-BE49-F238E27FC236}">
                <a16:creationId xmlns:a16="http://schemas.microsoft.com/office/drawing/2014/main" id="{2D5978AD-4FE4-89D3-F94E-B41394D92346}"/>
              </a:ext>
            </a:extLst>
          </p:cNvPr>
          <p:cNvSpPr>
            <a:spLocks noGrp="1"/>
          </p:cNvSpPr>
          <p:nvPr>
            <p:ph type="title"/>
          </p:nvPr>
        </p:nvSpPr>
        <p:spPr>
          <a:xfrm>
            <a:off x="355480" y="70781"/>
            <a:ext cx="10973520" cy="1144800"/>
          </a:xfrm>
        </p:spPr>
        <p:txBody>
          <a:bodyPr/>
          <a:lstStyle/>
          <a:p>
            <a:r>
              <a:rPr lang="nl-NL" dirty="0"/>
              <a:t>Wie doen er mee?</a:t>
            </a:r>
          </a:p>
        </p:txBody>
      </p:sp>
    </p:spTree>
    <p:extLst>
      <p:ext uri="{BB962C8B-B14F-4D97-AF65-F5344CB8AC3E}">
        <p14:creationId xmlns:p14="http://schemas.microsoft.com/office/powerpoint/2010/main" val="2122691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112B33F5-4D43-B376-CD29-AE152A853131}"/>
              </a:ext>
            </a:extLst>
          </p:cNvPr>
          <p:cNvGraphicFramePr>
            <a:graphicFrameLocks noGrp="1"/>
          </p:cNvGraphicFramePr>
          <p:nvPr>
            <p:extLst>
              <p:ext uri="{D42A27DB-BD31-4B8C-83A1-F6EECF244321}">
                <p14:modId xmlns:p14="http://schemas.microsoft.com/office/powerpoint/2010/main" val="3366441634"/>
              </p:ext>
            </p:extLst>
          </p:nvPr>
        </p:nvGraphicFramePr>
        <p:xfrm>
          <a:off x="393700" y="1215580"/>
          <a:ext cx="11353800" cy="5104710"/>
        </p:xfrm>
        <a:graphic>
          <a:graphicData uri="http://schemas.openxmlformats.org/drawingml/2006/table">
            <a:tbl>
              <a:tblPr firstRow="1" bandRow="1">
                <a:tableStyleId>{5C22544A-7EE6-4342-B048-85BDC9FD1C3A}</a:tableStyleId>
              </a:tblPr>
              <a:tblGrid>
                <a:gridCol w="3759120">
                  <a:extLst>
                    <a:ext uri="{9D8B030D-6E8A-4147-A177-3AD203B41FA5}">
                      <a16:colId xmlns:a16="http://schemas.microsoft.com/office/drawing/2014/main" val="2019948132"/>
                    </a:ext>
                  </a:extLst>
                </a:gridCol>
                <a:gridCol w="3797340">
                  <a:extLst>
                    <a:ext uri="{9D8B030D-6E8A-4147-A177-3AD203B41FA5}">
                      <a16:colId xmlns:a16="http://schemas.microsoft.com/office/drawing/2014/main" val="1093936416"/>
                    </a:ext>
                  </a:extLst>
                </a:gridCol>
                <a:gridCol w="3797340">
                  <a:extLst>
                    <a:ext uri="{9D8B030D-6E8A-4147-A177-3AD203B41FA5}">
                      <a16:colId xmlns:a16="http://schemas.microsoft.com/office/drawing/2014/main" val="3716923370"/>
                    </a:ext>
                  </a:extLst>
                </a:gridCol>
              </a:tblGrid>
              <a:tr h="567190">
                <a:tc>
                  <a:txBody>
                    <a:bodyPr/>
                    <a:lstStyle/>
                    <a:p>
                      <a:r>
                        <a:rPr lang="nl-NL" dirty="0"/>
                        <a:t>Wat</a:t>
                      </a:r>
                    </a:p>
                  </a:txBody>
                  <a:tcPr/>
                </a:tc>
                <a:tc>
                  <a:txBody>
                    <a:bodyPr/>
                    <a:lstStyle/>
                    <a:p>
                      <a:r>
                        <a:rPr lang="nl-NL" dirty="0"/>
                        <a:t>Wie</a:t>
                      </a:r>
                    </a:p>
                  </a:txBody>
                  <a:tcPr/>
                </a:tc>
                <a:tc>
                  <a:txBody>
                    <a:bodyPr/>
                    <a:lstStyle/>
                    <a:p>
                      <a:r>
                        <a:rPr lang="nl-NL" dirty="0"/>
                        <a:t>Mail</a:t>
                      </a:r>
                    </a:p>
                  </a:txBody>
                  <a:tcPr/>
                </a:tc>
                <a:extLst>
                  <a:ext uri="{0D108BD9-81ED-4DB2-BD59-A6C34878D82A}">
                    <a16:rowId xmlns:a16="http://schemas.microsoft.com/office/drawing/2014/main" val="686687588"/>
                  </a:ext>
                </a:extLst>
              </a:tr>
              <a:tr h="567190">
                <a:tc>
                  <a:txBody>
                    <a:bodyPr/>
                    <a:lstStyle/>
                    <a:p>
                      <a:r>
                        <a:rPr lang="nl-NL" dirty="0"/>
                        <a:t>Unity</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59091926"/>
                  </a:ext>
                </a:extLst>
              </a:tr>
              <a:tr h="567190">
                <a:tc>
                  <a:txBody>
                    <a:bodyPr/>
                    <a:lstStyle/>
                    <a:p>
                      <a:r>
                        <a:rPr lang="nl-NL" dirty="0"/>
                        <a:t>Scratch</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922411797"/>
                  </a:ext>
                </a:extLst>
              </a:tr>
              <a:tr h="567190">
                <a:tc>
                  <a:txBody>
                    <a:bodyPr/>
                    <a:lstStyle/>
                    <a:p>
                      <a:r>
                        <a:rPr lang="nl-NL" dirty="0"/>
                        <a:t>Blender</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384843086"/>
                  </a:ext>
                </a:extLst>
              </a:tr>
              <a:tr h="567190">
                <a:tc>
                  <a:txBody>
                    <a:bodyPr/>
                    <a:lstStyle/>
                    <a:p>
                      <a:r>
                        <a:rPr lang="nl-NL" dirty="0"/>
                        <a:t>Game Maker</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090019566"/>
                  </a:ext>
                </a:extLst>
              </a:tr>
              <a:tr h="567190">
                <a:tc>
                  <a:txBody>
                    <a:bodyPr/>
                    <a:lstStyle/>
                    <a:p>
                      <a:r>
                        <a:rPr lang="nl-NL" dirty="0"/>
                        <a:t>Audicity</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574053739"/>
                  </a:ext>
                </a:extLst>
              </a:tr>
              <a:tr h="567190">
                <a:tc>
                  <a:txBody>
                    <a:bodyPr/>
                    <a:lstStyle/>
                    <a:p>
                      <a:r>
                        <a:rPr lang="nl-NL" dirty="0"/>
                        <a:t>Unreal</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85791407"/>
                  </a:ext>
                </a:extLst>
              </a:tr>
              <a:tr h="56719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00716206"/>
                  </a:ext>
                </a:extLst>
              </a:tr>
              <a:tr h="56719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5194433"/>
                  </a:ext>
                </a:extLst>
              </a:tr>
            </a:tbl>
          </a:graphicData>
        </a:graphic>
      </p:graphicFrame>
      <p:sp>
        <p:nvSpPr>
          <p:cNvPr id="6" name="Titel 5">
            <a:extLst>
              <a:ext uri="{FF2B5EF4-FFF2-40B4-BE49-F238E27FC236}">
                <a16:creationId xmlns:a16="http://schemas.microsoft.com/office/drawing/2014/main" id="{2D5978AD-4FE4-89D3-F94E-B41394D92346}"/>
              </a:ext>
            </a:extLst>
          </p:cNvPr>
          <p:cNvSpPr>
            <a:spLocks noGrp="1"/>
          </p:cNvSpPr>
          <p:nvPr>
            <p:ph type="title"/>
          </p:nvPr>
        </p:nvSpPr>
        <p:spPr>
          <a:xfrm>
            <a:off x="355480" y="70781"/>
            <a:ext cx="10973520" cy="1144800"/>
          </a:xfrm>
        </p:spPr>
        <p:txBody>
          <a:bodyPr/>
          <a:lstStyle/>
          <a:p>
            <a:r>
              <a:rPr lang="nl-NL" dirty="0"/>
              <a:t>Wie kent welke technieken?</a:t>
            </a:r>
          </a:p>
        </p:txBody>
      </p:sp>
    </p:spTree>
    <p:extLst>
      <p:ext uri="{BB962C8B-B14F-4D97-AF65-F5344CB8AC3E}">
        <p14:creationId xmlns:p14="http://schemas.microsoft.com/office/powerpoint/2010/main" val="325637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EE29E-2E85-E6EB-D9BC-EB83D12394A2}"/>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8C93EBBC-10B9-DB22-34B8-6AE6361DC400}"/>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403FD3B7-4A74-1B9A-41BA-C720D86F5E51}"/>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Afronding en vragen en actieplan</a:t>
            </a:r>
            <a:r>
              <a:rPr lang="nl-NL" sz="2000" b="0" strike="noStrike" spc="-1" dirty="0">
                <a:solidFill>
                  <a:srgbClr val="000000"/>
                </a:solidFill>
                <a:latin typeface="Arial"/>
                <a:ea typeface="Microsoft YaHei"/>
              </a:rPr>
              <a:t>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170321312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9"/>
          <p:cNvSpPr/>
          <p:nvPr/>
        </p:nvSpPr>
        <p:spPr>
          <a:xfrm>
            <a:off x="609120" y="1600200"/>
            <a:ext cx="10967400" cy="4519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NL"/>
          </a:p>
        </p:txBody>
      </p:sp>
      <p:sp>
        <p:nvSpPr>
          <p:cNvPr id="4" name="Titel 3">
            <a:extLst>
              <a:ext uri="{FF2B5EF4-FFF2-40B4-BE49-F238E27FC236}">
                <a16:creationId xmlns:a16="http://schemas.microsoft.com/office/drawing/2014/main" id="{1081A304-B5A4-0FCC-FA54-38B3F578F677}"/>
              </a:ext>
            </a:extLst>
          </p:cNvPr>
          <p:cNvSpPr>
            <a:spLocks noGrp="1"/>
          </p:cNvSpPr>
          <p:nvPr>
            <p:ph type="title"/>
          </p:nvPr>
        </p:nvSpPr>
        <p:spPr/>
        <p:txBody>
          <a:bodyPr/>
          <a:lstStyle/>
          <a:p>
            <a:r>
              <a:rPr lang="nl-NL" sz="4400" b="0" strike="noStrike" spc="-1" dirty="0">
                <a:solidFill>
                  <a:srgbClr val="000000"/>
                </a:solidFill>
                <a:latin typeface="Arial"/>
                <a:ea typeface="Microsoft YaHei"/>
              </a:rPr>
              <a:t>Afronding en vragen</a:t>
            </a:r>
            <a:br>
              <a:rPr lang="nl-NL" sz="4400" b="0" strike="noStrike" spc="-1" dirty="0">
                <a:latin typeface="Arial"/>
              </a:rPr>
            </a:br>
            <a:endParaRPr lang="en-NL" dirty="0"/>
          </a:p>
        </p:txBody>
      </p:sp>
      <p:sp>
        <p:nvSpPr>
          <p:cNvPr id="5" name="Tijdelijke aanduiding voor inhoud 4">
            <a:extLst>
              <a:ext uri="{FF2B5EF4-FFF2-40B4-BE49-F238E27FC236}">
                <a16:creationId xmlns:a16="http://schemas.microsoft.com/office/drawing/2014/main" id="{C93AA339-E729-2D53-7455-E863640DD418}"/>
              </a:ext>
            </a:extLst>
          </p:cNvPr>
          <p:cNvSpPr>
            <a:spLocks noGrp="1"/>
          </p:cNvSpPr>
          <p:nvPr>
            <p:ph/>
          </p:nvPr>
        </p:nvSpPr>
        <p:spPr>
          <a:xfrm>
            <a:off x="603000" y="1435100"/>
            <a:ext cx="10973520" cy="2184400"/>
          </a:xfrm>
        </p:spPr>
        <p:txBody>
          <a:bodyPr anchor="t">
            <a:normAutofit fontScale="77500" lnSpcReduction="20000"/>
          </a:bodyPr>
          <a:lstStyle/>
          <a:p>
            <a:pPr marL="571500" indent="-571500">
              <a:lnSpc>
                <a:spcPct val="120000"/>
              </a:lnSpc>
              <a:buFont typeface="Arial" panose="020B0604020202020204" pitchFamily="34" charset="0"/>
              <a:buChar char="•"/>
            </a:pPr>
            <a:r>
              <a:rPr lang="nl-NL" dirty="0"/>
              <a:t>Hebben jullie iets geleerd? Wat?</a:t>
            </a:r>
          </a:p>
          <a:p>
            <a:pPr marL="571500" indent="-571500">
              <a:lnSpc>
                <a:spcPct val="120000"/>
              </a:lnSpc>
              <a:buFont typeface="Arial" panose="020B0604020202020204" pitchFamily="34" charset="0"/>
              <a:buChar char="•"/>
            </a:pPr>
            <a:r>
              <a:rPr lang="nl-NL" dirty="0"/>
              <a:t>Vonden jullie het leuk?</a:t>
            </a:r>
          </a:p>
          <a:p>
            <a:pPr marL="571500" indent="-571500">
              <a:lnSpc>
                <a:spcPct val="120000"/>
              </a:lnSpc>
              <a:buFont typeface="Arial" panose="020B0604020202020204" pitchFamily="34" charset="0"/>
              <a:buChar char="•"/>
            </a:pPr>
            <a:r>
              <a:rPr lang="nl-NL" dirty="0"/>
              <a:t>Wat kan er beter?</a:t>
            </a:r>
          </a:p>
          <a:p>
            <a:pPr marL="571500" indent="-571500">
              <a:lnSpc>
                <a:spcPct val="120000"/>
              </a:lnSpc>
              <a:buFont typeface="Arial" panose="020B0604020202020204" pitchFamily="34" charset="0"/>
              <a:buChar char="•"/>
            </a:pPr>
            <a:r>
              <a:rPr lang="nl-NL" dirty="0"/>
              <a:t>Wat wil je nog weten?</a:t>
            </a:r>
          </a:p>
          <a:p>
            <a:endParaRPr lang="nl-NL" dirty="0"/>
          </a:p>
          <a:p>
            <a:endParaRPr lang="nl-NL"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2993191136"/>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B8B60-0411-7463-2AA7-0F99FC8ACE83}"/>
              </a:ext>
            </a:extLst>
          </p:cNvPr>
          <p:cNvSpPr>
            <a:spLocks noGrp="1"/>
          </p:cNvSpPr>
          <p:nvPr>
            <p:ph type="title"/>
          </p:nvPr>
        </p:nvSpPr>
        <p:spPr>
          <a:xfrm>
            <a:off x="609480" y="273600"/>
            <a:ext cx="10973520" cy="742400"/>
          </a:xfrm>
        </p:spPr>
        <p:txBody>
          <a:bodyPr anchor="t"/>
          <a:lstStyle/>
          <a:p>
            <a:r>
              <a:rPr lang="nl-NL" dirty="0"/>
              <a:t>Actielijst</a:t>
            </a:r>
          </a:p>
        </p:txBody>
      </p:sp>
      <p:graphicFrame>
        <p:nvGraphicFramePr>
          <p:cNvPr id="4" name="Tabel 3">
            <a:extLst>
              <a:ext uri="{FF2B5EF4-FFF2-40B4-BE49-F238E27FC236}">
                <a16:creationId xmlns:a16="http://schemas.microsoft.com/office/drawing/2014/main" id="{09E9F1C6-6FEB-3365-BBCC-7E226F9E94BA}"/>
              </a:ext>
            </a:extLst>
          </p:cNvPr>
          <p:cNvGraphicFramePr>
            <a:graphicFrameLocks noGrp="1"/>
          </p:cNvGraphicFramePr>
          <p:nvPr>
            <p:extLst>
              <p:ext uri="{D42A27DB-BD31-4B8C-83A1-F6EECF244321}">
                <p14:modId xmlns:p14="http://schemas.microsoft.com/office/powerpoint/2010/main" val="3904202247"/>
              </p:ext>
            </p:extLst>
          </p:nvPr>
        </p:nvGraphicFramePr>
        <p:xfrm>
          <a:off x="228864" y="1215200"/>
          <a:ext cx="11354136" cy="4732615"/>
        </p:xfrm>
        <a:graphic>
          <a:graphicData uri="http://schemas.openxmlformats.org/drawingml/2006/table">
            <a:tbl>
              <a:tblPr firstRow="1" bandRow="1">
                <a:tableStyleId>{5C22544A-7EE6-4342-B048-85BDC9FD1C3A}</a:tableStyleId>
              </a:tblPr>
              <a:tblGrid>
                <a:gridCol w="1587236">
                  <a:extLst>
                    <a:ext uri="{9D8B030D-6E8A-4147-A177-3AD203B41FA5}">
                      <a16:colId xmlns:a16="http://schemas.microsoft.com/office/drawing/2014/main" val="318330120"/>
                    </a:ext>
                  </a:extLst>
                </a:gridCol>
                <a:gridCol w="4521200">
                  <a:extLst>
                    <a:ext uri="{9D8B030D-6E8A-4147-A177-3AD203B41FA5}">
                      <a16:colId xmlns:a16="http://schemas.microsoft.com/office/drawing/2014/main" val="65886897"/>
                    </a:ext>
                  </a:extLst>
                </a:gridCol>
                <a:gridCol w="3162300">
                  <a:extLst>
                    <a:ext uri="{9D8B030D-6E8A-4147-A177-3AD203B41FA5}">
                      <a16:colId xmlns:a16="http://schemas.microsoft.com/office/drawing/2014/main" val="2346030822"/>
                    </a:ext>
                  </a:extLst>
                </a:gridCol>
                <a:gridCol w="2083400">
                  <a:extLst>
                    <a:ext uri="{9D8B030D-6E8A-4147-A177-3AD203B41FA5}">
                      <a16:colId xmlns:a16="http://schemas.microsoft.com/office/drawing/2014/main" val="3573803053"/>
                    </a:ext>
                  </a:extLst>
                </a:gridCol>
              </a:tblGrid>
              <a:tr h="562475">
                <a:tc>
                  <a:txBody>
                    <a:bodyPr/>
                    <a:lstStyle/>
                    <a:p>
                      <a:pPr algn="ctr"/>
                      <a:r>
                        <a:rPr lang="nl-NL" dirty="0"/>
                        <a:t>#</a:t>
                      </a:r>
                    </a:p>
                  </a:txBody>
                  <a:tcPr anchor="ctr"/>
                </a:tc>
                <a:tc>
                  <a:txBody>
                    <a:bodyPr/>
                    <a:lstStyle/>
                    <a:p>
                      <a:pPr algn="ctr"/>
                      <a:r>
                        <a:rPr lang="nl-NL" dirty="0"/>
                        <a:t>WAT</a:t>
                      </a:r>
                    </a:p>
                  </a:txBody>
                  <a:tcPr anchor="ctr"/>
                </a:tc>
                <a:tc>
                  <a:txBody>
                    <a:bodyPr/>
                    <a:lstStyle/>
                    <a:p>
                      <a:pPr algn="ctr"/>
                      <a:r>
                        <a:rPr lang="nl-NL" dirty="0"/>
                        <a:t>WIE</a:t>
                      </a:r>
                    </a:p>
                  </a:txBody>
                  <a:tcPr anchor="ctr"/>
                </a:tc>
                <a:tc>
                  <a:txBody>
                    <a:bodyPr/>
                    <a:lstStyle/>
                    <a:p>
                      <a:pPr algn="ctr"/>
                      <a:r>
                        <a:rPr lang="nl-NL" dirty="0"/>
                        <a:t>WANNEER</a:t>
                      </a:r>
                    </a:p>
                  </a:txBody>
                  <a:tcPr anchor="ctr"/>
                </a:tc>
                <a:extLst>
                  <a:ext uri="{0D108BD9-81ED-4DB2-BD59-A6C34878D82A}">
                    <a16:rowId xmlns:a16="http://schemas.microsoft.com/office/drawing/2014/main" val="2530314207"/>
                  </a:ext>
                </a:extLst>
              </a:tr>
              <a:tr h="562475">
                <a:tc>
                  <a:txBody>
                    <a:bodyPr/>
                    <a:lstStyle/>
                    <a:p>
                      <a:r>
                        <a:rPr lang="nl-NL" dirty="0"/>
                        <a:t>240203 - 01</a:t>
                      </a:r>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418697029"/>
                  </a:ext>
                </a:extLst>
              </a:tr>
              <a:tr h="562475">
                <a:tc>
                  <a:txBody>
                    <a:bodyPr/>
                    <a:lstStyle/>
                    <a:p>
                      <a:r>
                        <a:rPr lang="nl-NL" dirty="0"/>
                        <a:t>240203 – 02</a:t>
                      </a:r>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4289441444"/>
                  </a:ext>
                </a:extLst>
              </a:tr>
              <a:tr h="562475">
                <a:tc>
                  <a:txBody>
                    <a:bodyPr/>
                    <a:lstStyle/>
                    <a:p>
                      <a:r>
                        <a:rPr lang="nl-NL" dirty="0"/>
                        <a:t>240203 – 03</a:t>
                      </a:r>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430270576"/>
                  </a:ext>
                </a:extLst>
              </a:tr>
              <a:tr h="562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240203 – 04</a:t>
                      </a:r>
                    </a:p>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717899768"/>
                  </a:ext>
                </a:extLst>
              </a:tr>
              <a:tr h="562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240203 – 05</a:t>
                      </a:r>
                    </a:p>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4248458593"/>
                  </a:ext>
                </a:extLst>
              </a:tr>
              <a:tr h="562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240203 – 06</a:t>
                      </a:r>
                    </a:p>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664170522"/>
                  </a:ext>
                </a:extLst>
              </a:tr>
              <a:tr h="56247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55748793"/>
                  </a:ext>
                </a:extLst>
              </a:tr>
            </a:tbl>
          </a:graphicData>
        </a:graphic>
      </p:graphicFrame>
    </p:spTree>
    <p:extLst>
      <p:ext uri="{BB962C8B-B14F-4D97-AF65-F5344CB8AC3E}">
        <p14:creationId xmlns:p14="http://schemas.microsoft.com/office/powerpoint/2010/main" val="4118668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Dank u wel </a:t>
            </a:r>
            <a:endParaRPr lang="nl-NL" sz="3990" b="0" strike="noStrike" spc="-1">
              <a:latin typeface="Arial"/>
            </a:endParaRPr>
          </a:p>
        </p:txBody>
      </p:sp>
      <p:sp>
        <p:nvSpPr>
          <p:cNvPr id="371" name="CustomShape 2"/>
          <p:cNvSpPr/>
          <p:nvPr/>
        </p:nvSpPr>
        <p:spPr>
          <a:xfrm>
            <a:off x="609120" y="1600200"/>
            <a:ext cx="10967400" cy="451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uw aanwezigheid</a:t>
            </a:r>
            <a:endParaRPr lang="nl-NL" sz="2910" b="0" strike="noStrike" spc="-1" dirty="0">
              <a:latin typeface="Arial"/>
            </a:endParaRPr>
          </a:p>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uw positieve bijdrage</a:t>
            </a:r>
            <a:endParaRPr lang="nl-NL" sz="2910" b="0" strike="noStrike" spc="-1" dirty="0">
              <a:latin typeface="Arial"/>
            </a:endParaRPr>
          </a:p>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de gezelligheid</a:t>
            </a:r>
            <a:endParaRPr lang="nl-NL" sz="2910" b="0" strike="noStrike" spc="-1" dirty="0">
              <a:latin typeface="Aria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4EBAE5-1081-EB9B-7E20-4EECE399BC7B}"/>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99CB8B56-DC31-6EC4-1D83-EFCD828134EB}"/>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B3CA81CC-E8E5-DD5A-A628-29D75A61372F}"/>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193153208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3A2A7-4EB7-9A0B-C9D1-45B2288E814C}"/>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4F17E4CF-ACB9-1CAF-08EE-7DB7F4AF7F42}"/>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3F235E03-33F0-617F-5CA8-58ED09A8EF0D}"/>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152691486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F20B8-9F63-4418-A40A-BFAF07A14B21}"/>
              </a:ext>
            </a:extLst>
          </p:cNvPr>
          <p:cNvSpPr>
            <a:spLocks noGrp="1"/>
          </p:cNvSpPr>
          <p:nvPr>
            <p:ph type="title"/>
          </p:nvPr>
        </p:nvSpPr>
        <p:spPr/>
        <p:txBody>
          <a:bodyPr/>
          <a:lstStyle/>
          <a:p>
            <a:r>
              <a:rPr lang="nl-NL" dirty="0"/>
              <a:t>Wie is René Suiker</a:t>
            </a:r>
          </a:p>
        </p:txBody>
      </p:sp>
      <p:sp>
        <p:nvSpPr>
          <p:cNvPr id="3" name="Tijdelijke aanduiding voor inhoud 2">
            <a:extLst>
              <a:ext uri="{FF2B5EF4-FFF2-40B4-BE49-F238E27FC236}">
                <a16:creationId xmlns:a16="http://schemas.microsoft.com/office/drawing/2014/main" id="{C0124ECC-83E6-47CB-B6B4-C296A5484C85}"/>
              </a:ext>
            </a:extLst>
          </p:cNvPr>
          <p:cNvSpPr>
            <a:spLocks noGrp="1"/>
          </p:cNvSpPr>
          <p:nvPr>
            <p:ph idx="1"/>
          </p:nvPr>
        </p:nvSpPr>
        <p:spPr>
          <a:xfrm>
            <a:off x="609480" y="1604520"/>
            <a:ext cx="10973520" cy="4681980"/>
          </a:xfrm>
        </p:spPr>
        <p:txBody>
          <a:bodyPr/>
          <a:lstStyle/>
          <a:p>
            <a:r>
              <a:rPr lang="nl-NL" dirty="0"/>
              <a:t>Getrouwd, 3 zonen, woont in Deurne</a:t>
            </a:r>
          </a:p>
          <a:p>
            <a:r>
              <a:rPr lang="nl-NL" dirty="0"/>
              <a:t>Kennismaking met computers in 1976</a:t>
            </a:r>
          </a:p>
          <a:p>
            <a:r>
              <a:rPr lang="nl-NL" dirty="0"/>
              <a:t>Oprichting HCC afdeling Den Helder in 1980</a:t>
            </a:r>
          </a:p>
          <a:p>
            <a:r>
              <a:rPr lang="nl-NL" dirty="0"/>
              <a:t>Sinds 1987 professioneel in of in de buurt van IT</a:t>
            </a:r>
          </a:p>
          <a:p>
            <a:r>
              <a:rPr lang="nl-NL" dirty="0"/>
              <a:t>Sinds 2009 hoofdredacteur SoftwareBus</a:t>
            </a:r>
          </a:p>
          <a:p>
            <a:r>
              <a:rPr lang="nl-NL" dirty="0"/>
              <a:t>Oprichter Platform WebOntwerp (2004)</a:t>
            </a:r>
          </a:p>
          <a:p>
            <a:r>
              <a:rPr lang="nl-NL" dirty="0"/>
              <a:t>Initiatiefnemer Platform GameOntwerp</a:t>
            </a:r>
          </a:p>
        </p:txBody>
      </p:sp>
      <p:sp>
        <p:nvSpPr>
          <p:cNvPr id="4" name="Tijdelijke aanduiding voor dianummer 3">
            <a:extLst>
              <a:ext uri="{FF2B5EF4-FFF2-40B4-BE49-F238E27FC236}">
                <a16:creationId xmlns:a16="http://schemas.microsoft.com/office/drawing/2014/main" id="{E7220264-0E3E-4DA9-ABA5-B21A8D05822F}"/>
              </a:ext>
            </a:extLst>
          </p:cNvPr>
          <p:cNvSpPr>
            <a:spLocks noGrp="1"/>
          </p:cNvSpPr>
          <p:nvPr>
            <p:ph type="sldNum" sz="quarter" idx="11"/>
          </p:nvPr>
        </p:nvSpPr>
        <p:spPr/>
        <p:txBody>
          <a:bodyPr/>
          <a:lstStyle/>
          <a:p>
            <a:pPr>
              <a:defRPr/>
            </a:pPr>
            <a:fld id="{322D3366-8204-49F3-9817-AD0786795975}" type="slidenum">
              <a:rPr lang="nl-NL" smtClean="0"/>
              <a:pPr>
                <a:defRPr/>
              </a:pPr>
              <a:t>5</a:t>
            </a:fld>
            <a:endParaRPr lang="nl-NL" dirty="0"/>
          </a:p>
        </p:txBody>
      </p:sp>
      <p:pic>
        <p:nvPicPr>
          <p:cNvPr id="6" name="Afbeelding 5">
            <a:extLst>
              <a:ext uri="{FF2B5EF4-FFF2-40B4-BE49-F238E27FC236}">
                <a16:creationId xmlns:a16="http://schemas.microsoft.com/office/drawing/2014/main" id="{BED301A6-CB82-468B-B9B4-82FFF5CAB170}"/>
              </a:ext>
            </a:extLst>
          </p:cNvPr>
          <p:cNvPicPr>
            <a:picLocks noChangeAspect="1"/>
          </p:cNvPicPr>
          <p:nvPr/>
        </p:nvPicPr>
        <p:blipFill rotWithShape="1">
          <a:blip r:embed="rId2"/>
          <a:srcRect l="2792" t="3267" r="4653" b="2810"/>
          <a:stretch/>
        </p:blipFill>
        <p:spPr>
          <a:xfrm>
            <a:off x="9716877" y="4175392"/>
            <a:ext cx="2373952" cy="2409007"/>
          </a:xfrm>
          <a:prstGeom prst="rect">
            <a:avLst/>
          </a:prstGeom>
        </p:spPr>
      </p:pic>
    </p:spTree>
    <p:extLst>
      <p:ext uri="{BB962C8B-B14F-4D97-AF65-F5344CB8AC3E}">
        <p14:creationId xmlns:p14="http://schemas.microsoft.com/office/powerpoint/2010/main" val="197511833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B8842-2627-E4CC-EB7F-1413D92488B9}"/>
              </a:ext>
            </a:extLst>
          </p:cNvPr>
          <p:cNvSpPr>
            <a:spLocks noGrp="1"/>
          </p:cNvSpPr>
          <p:nvPr>
            <p:ph type="title"/>
          </p:nvPr>
        </p:nvSpPr>
        <p:spPr/>
        <p:txBody>
          <a:bodyPr/>
          <a:lstStyle/>
          <a:p>
            <a:r>
              <a:rPr lang="nl-NL" dirty="0"/>
              <a:t>Relatie HCC en CompUsers</a:t>
            </a:r>
          </a:p>
        </p:txBody>
      </p:sp>
      <p:sp>
        <p:nvSpPr>
          <p:cNvPr id="3" name="Tijdelijke aanduiding voor inhoud 2">
            <a:extLst>
              <a:ext uri="{FF2B5EF4-FFF2-40B4-BE49-F238E27FC236}">
                <a16:creationId xmlns:a16="http://schemas.microsoft.com/office/drawing/2014/main" id="{592F5072-CB63-FBF3-193F-5E273D8526B2}"/>
              </a:ext>
            </a:extLst>
          </p:cNvPr>
          <p:cNvSpPr>
            <a:spLocks noGrp="1"/>
          </p:cNvSpPr>
          <p:nvPr>
            <p:ph idx="1"/>
          </p:nvPr>
        </p:nvSpPr>
        <p:spPr/>
        <p:txBody>
          <a:bodyPr>
            <a:normAutofit lnSpcReduction="10000"/>
          </a:bodyPr>
          <a:lstStyle/>
          <a:p>
            <a:r>
              <a:rPr lang="nl-NL" sz="3200" dirty="0"/>
              <a:t>CompUsers is een interessegroep binnen HCC</a:t>
            </a:r>
          </a:p>
          <a:p>
            <a:pPr lvl="1"/>
            <a:r>
              <a:rPr lang="nl-NL" sz="3200" dirty="0"/>
              <a:t>We zijn de grootste interessegroep</a:t>
            </a:r>
          </a:p>
          <a:p>
            <a:r>
              <a:rPr lang="nl-NL" sz="3200" dirty="0"/>
              <a:t>We bieden veel Platforms</a:t>
            </a:r>
          </a:p>
          <a:p>
            <a:pPr lvl="1"/>
            <a:r>
              <a:rPr lang="nl-NL" sz="3200" dirty="0"/>
              <a:t>Gebaseerd op techniek (Windows, Linux, …)</a:t>
            </a:r>
          </a:p>
          <a:p>
            <a:pPr lvl="1"/>
            <a:r>
              <a:rPr lang="nl-NL" sz="3200" dirty="0"/>
              <a:t>Of gebaseerd op toepassing (DigiFoto, WebOntwerp, …)</a:t>
            </a:r>
          </a:p>
          <a:p>
            <a:r>
              <a:rPr lang="nl-NL" sz="3200" dirty="0"/>
              <a:t>Soms lijken we concurrent maar we vullen elkaar aan</a:t>
            </a:r>
          </a:p>
          <a:p>
            <a:pPr lvl="1"/>
            <a:r>
              <a:rPr lang="nl-NL" sz="3200" dirty="0"/>
              <a:t>Nieuwe initiatieven kunnen als interessegroep</a:t>
            </a:r>
          </a:p>
          <a:p>
            <a:pPr lvl="1"/>
            <a:r>
              <a:rPr lang="nl-NL" sz="3200" dirty="0"/>
              <a:t>Nieuwe initiatieven kunnen als CompUsers Platform</a:t>
            </a:r>
          </a:p>
          <a:p>
            <a:endParaRPr lang="nl-NL" sz="3200" dirty="0"/>
          </a:p>
        </p:txBody>
      </p:sp>
    </p:spTree>
    <p:extLst>
      <p:ext uri="{BB962C8B-B14F-4D97-AF65-F5344CB8AC3E}">
        <p14:creationId xmlns:p14="http://schemas.microsoft.com/office/powerpoint/2010/main" val="5006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26407-C9D7-41E4-A887-6755E24913DB}"/>
              </a:ext>
            </a:extLst>
          </p:cNvPr>
          <p:cNvSpPr>
            <a:spLocks noGrp="1"/>
          </p:cNvSpPr>
          <p:nvPr>
            <p:ph type="title"/>
          </p:nvPr>
        </p:nvSpPr>
        <p:spPr/>
        <p:txBody>
          <a:bodyPr/>
          <a:lstStyle/>
          <a:p>
            <a:r>
              <a:rPr lang="nl-NL" dirty="0"/>
              <a:t>Wat is een CompUsers Platform?</a:t>
            </a:r>
          </a:p>
        </p:txBody>
      </p:sp>
      <p:sp>
        <p:nvSpPr>
          <p:cNvPr id="3" name="Tijdelijke aanduiding voor inhoud 2">
            <a:extLst>
              <a:ext uri="{FF2B5EF4-FFF2-40B4-BE49-F238E27FC236}">
                <a16:creationId xmlns:a16="http://schemas.microsoft.com/office/drawing/2014/main" id="{81106D1A-CAAB-4053-B9CB-7E89BEE7389E}"/>
              </a:ext>
            </a:extLst>
          </p:cNvPr>
          <p:cNvSpPr>
            <a:spLocks noGrp="1"/>
          </p:cNvSpPr>
          <p:nvPr>
            <p:ph idx="1"/>
          </p:nvPr>
        </p:nvSpPr>
        <p:spPr>
          <a:xfrm>
            <a:off x="609480" y="1418400"/>
            <a:ext cx="10973520" cy="4969700"/>
          </a:xfrm>
        </p:spPr>
        <p:txBody>
          <a:bodyPr>
            <a:noAutofit/>
          </a:bodyPr>
          <a:lstStyle/>
          <a:p>
            <a:r>
              <a:rPr lang="nl-NL" sz="2200" dirty="0"/>
              <a:t> Een Platform verenigt een groep leden met een gemeenschappelĳke interesse </a:t>
            </a:r>
          </a:p>
          <a:p>
            <a:pPr lvl="1"/>
            <a:r>
              <a:rPr lang="nl-NL" sz="2200"/>
              <a:t>in één </a:t>
            </a:r>
            <a:r>
              <a:rPr lang="nl-NL" sz="2200" dirty="0"/>
              <a:t>bepaald onderwerp </a:t>
            </a:r>
          </a:p>
          <a:p>
            <a:pPr lvl="1"/>
            <a:r>
              <a:rPr lang="nl-NL" sz="2200" dirty="0"/>
              <a:t>met betrekking tot het gebruik van computers. </a:t>
            </a:r>
          </a:p>
          <a:p>
            <a:r>
              <a:rPr lang="nl-NL" sz="2200" dirty="0"/>
              <a:t>De deelnemers aan het Platform: </a:t>
            </a:r>
          </a:p>
          <a:p>
            <a:pPr lvl="1"/>
            <a:r>
              <a:rPr lang="nl-NL" sz="2200" dirty="0"/>
              <a:t>wisselen hun kennis hiervan onderling uit</a:t>
            </a:r>
          </a:p>
          <a:p>
            <a:pPr lvl="1"/>
            <a:r>
              <a:rPr lang="nl-NL" sz="2200" dirty="0"/>
              <a:t>verdiepen hem verder</a:t>
            </a:r>
          </a:p>
          <a:p>
            <a:pPr lvl="1"/>
            <a:r>
              <a:rPr lang="nl-NL" sz="2200" dirty="0"/>
              <a:t>dragen hem uit naar anderen met dezelfde interesse. </a:t>
            </a:r>
          </a:p>
          <a:p>
            <a:r>
              <a:rPr lang="nl-NL" sz="2200" dirty="0"/>
              <a:t>Er zijn platforms gericht op specifieke toepassingen, en platforms gericht op besturingssystemen.</a:t>
            </a:r>
          </a:p>
          <a:p>
            <a:r>
              <a:rPr lang="nl-NL" sz="2200" dirty="0"/>
              <a:t>Platforms dragen zorg voor:</a:t>
            </a:r>
          </a:p>
          <a:p>
            <a:pPr lvl="1"/>
            <a:r>
              <a:rPr lang="nl-NL" sz="2200" dirty="0"/>
              <a:t>lezingen en workshops tijdens CompU</a:t>
            </a:r>
            <a:r>
              <a:rPr lang="nl-NL" sz="2200" i="1" dirty="0"/>
              <a:t>fair</a:t>
            </a:r>
          </a:p>
          <a:p>
            <a:pPr lvl="1"/>
            <a:r>
              <a:rPr lang="nl-NL" sz="2200" dirty="0"/>
              <a:t>Bijdragen aan de inhoud van de SoftwareBus</a:t>
            </a:r>
          </a:p>
          <a:p>
            <a:pPr lvl="1"/>
            <a:r>
              <a:rPr lang="nl-NL" sz="2200" dirty="0"/>
              <a:t>Reviews van software voor </a:t>
            </a:r>
            <a:r>
              <a:rPr lang="nl-NL" sz="2200" dirty="0">
                <a:hlinkClick r:id="rId2"/>
              </a:rPr>
              <a:t>www.compusers.nl</a:t>
            </a:r>
            <a:endParaRPr lang="nl-NL" sz="2200" dirty="0"/>
          </a:p>
        </p:txBody>
      </p:sp>
      <p:sp>
        <p:nvSpPr>
          <p:cNvPr id="4" name="Tijdelijke aanduiding voor dianummer 3">
            <a:extLst>
              <a:ext uri="{FF2B5EF4-FFF2-40B4-BE49-F238E27FC236}">
                <a16:creationId xmlns:a16="http://schemas.microsoft.com/office/drawing/2014/main" id="{500EAC25-005F-4358-B168-F3EFFD6D7908}"/>
              </a:ext>
            </a:extLst>
          </p:cNvPr>
          <p:cNvSpPr>
            <a:spLocks noGrp="1"/>
          </p:cNvSpPr>
          <p:nvPr>
            <p:ph type="sldNum" sz="quarter" idx="11"/>
          </p:nvPr>
        </p:nvSpPr>
        <p:spPr/>
        <p:txBody>
          <a:bodyPr/>
          <a:lstStyle/>
          <a:p>
            <a:pPr>
              <a:defRPr/>
            </a:pPr>
            <a:fld id="{322D3366-8204-49F3-9817-AD0786795975}" type="slidenum">
              <a:rPr lang="nl-NL" smtClean="0"/>
              <a:pPr>
                <a:defRPr/>
              </a:pPr>
              <a:t>7</a:t>
            </a:fld>
            <a:endParaRPr lang="nl-NL" dirty="0"/>
          </a:p>
        </p:txBody>
      </p:sp>
    </p:spTree>
    <p:extLst>
      <p:ext uri="{BB962C8B-B14F-4D97-AF65-F5344CB8AC3E}">
        <p14:creationId xmlns:p14="http://schemas.microsoft.com/office/powerpoint/2010/main" val="2648765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584D3-5000-8650-C7C2-936917ECFA3C}"/>
              </a:ext>
            </a:extLst>
          </p:cNvPr>
          <p:cNvSpPr>
            <a:spLocks noGrp="1"/>
          </p:cNvSpPr>
          <p:nvPr>
            <p:ph type="title"/>
          </p:nvPr>
        </p:nvSpPr>
        <p:spPr>
          <a:xfrm>
            <a:off x="609480" y="273600"/>
            <a:ext cx="10973520" cy="1144800"/>
          </a:xfrm>
        </p:spPr>
        <p:txBody>
          <a:bodyPr anchor="ctr">
            <a:normAutofit/>
          </a:bodyPr>
          <a:lstStyle/>
          <a:p>
            <a:r>
              <a:rPr lang="nl-NL" dirty="0"/>
              <a:t>Waarom een Platform</a:t>
            </a:r>
          </a:p>
        </p:txBody>
      </p:sp>
      <p:sp>
        <p:nvSpPr>
          <p:cNvPr id="3" name="Ondertitel 2">
            <a:extLst>
              <a:ext uri="{FF2B5EF4-FFF2-40B4-BE49-F238E27FC236}">
                <a16:creationId xmlns:a16="http://schemas.microsoft.com/office/drawing/2014/main" id="{6F6B667B-E553-04AE-E39D-FA235A3430D7}"/>
              </a:ext>
            </a:extLst>
          </p:cNvPr>
          <p:cNvSpPr>
            <a:spLocks noGrp="1"/>
          </p:cNvSpPr>
          <p:nvPr>
            <p:ph idx="1"/>
          </p:nvPr>
        </p:nvSpPr>
        <p:spPr>
          <a:xfrm>
            <a:off x="609480" y="1604520"/>
            <a:ext cx="10973520" cy="3977280"/>
          </a:xfrm>
        </p:spPr>
        <p:txBody>
          <a:bodyPr anchor="t">
            <a:normAutofit/>
          </a:bodyPr>
          <a:lstStyle/>
          <a:p>
            <a:r>
              <a:rPr lang="nl-NL" sz="2300"/>
              <a:t>Game ontwerp is HOT</a:t>
            </a:r>
          </a:p>
          <a:p>
            <a:r>
              <a:rPr lang="nl-NL" sz="2300"/>
              <a:t>Game ontwerp trekt misschien ook wel jeugd</a:t>
            </a:r>
          </a:p>
          <a:p>
            <a:r>
              <a:rPr lang="nl-NL" sz="2300"/>
              <a:t>Het gaat hier om </a:t>
            </a:r>
            <a:r>
              <a:rPr lang="nl-NL" sz="2300" u="sng"/>
              <a:t>Computer</a:t>
            </a:r>
            <a:r>
              <a:rPr lang="nl-NL" sz="2300"/>
              <a:t> Games</a:t>
            </a:r>
          </a:p>
          <a:p>
            <a:r>
              <a:rPr lang="nl-NL" sz="2300"/>
              <a:t>Het gaat dus om een specifieke </a:t>
            </a:r>
            <a:r>
              <a:rPr lang="nl-NL" sz="2300" u="sng"/>
              <a:t>toepassing</a:t>
            </a:r>
          </a:p>
          <a:p>
            <a:r>
              <a:rPr lang="nl-NL" sz="2300"/>
              <a:t>Het gaat hier om samenwerken</a:t>
            </a:r>
          </a:p>
          <a:p>
            <a:pPr lvl="1"/>
            <a:r>
              <a:rPr lang="nl-NL" sz="2300"/>
              <a:t>Binnen CompUsers</a:t>
            </a:r>
          </a:p>
          <a:p>
            <a:pPr lvl="1"/>
            <a:r>
              <a:rPr lang="nl-NL" sz="2300"/>
              <a:t>Met andere Interesse Groepen</a:t>
            </a:r>
          </a:p>
          <a:p>
            <a:r>
              <a:rPr lang="nl-NL" sz="2300"/>
              <a:t>Maar het kan ook gelijk als Interessegroep</a:t>
            </a:r>
          </a:p>
          <a:p>
            <a:pPr lvl="1"/>
            <a:r>
              <a:rPr lang="nl-NL" sz="2300"/>
              <a:t>Er is al veel samenwerking met </a:t>
            </a:r>
            <a:r>
              <a:rPr lang="nl-NL" sz="2300" err="1"/>
              <a:t>HCC!Programmeren</a:t>
            </a:r>
            <a:endParaRPr lang="nl-NL" sz="2300"/>
          </a:p>
          <a:p>
            <a:endParaRPr lang="nl-NL" sz="2300"/>
          </a:p>
          <a:p>
            <a:endParaRPr lang="nl-NL" sz="2300"/>
          </a:p>
          <a:p>
            <a:endParaRPr lang="nl-NL" sz="2300"/>
          </a:p>
        </p:txBody>
      </p:sp>
    </p:spTree>
    <p:extLst>
      <p:ext uri="{BB962C8B-B14F-4D97-AF65-F5344CB8AC3E}">
        <p14:creationId xmlns:p14="http://schemas.microsoft.com/office/powerpoint/2010/main" val="36167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BE916-5653-62DF-1B28-AECA2B306267}"/>
            </a:ext>
          </a:extLst>
        </p:cNvPr>
        <p:cNvGrpSpPr/>
        <p:nvPr/>
      </p:nvGrpSpPr>
      <p:grpSpPr>
        <a:xfrm>
          <a:off x="0" y="0"/>
          <a:ext cx="0" cy="0"/>
          <a:chOff x="0" y="0"/>
          <a:chExt cx="0" cy="0"/>
        </a:xfrm>
      </p:grpSpPr>
      <p:sp>
        <p:nvSpPr>
          <p:cNvPr id="342" name="CustomShape 1">
            <a:extLst>
              <a:ext uri="{FF2B5EF4-FFF2-40B4-BE49-F238E27FC236}">
                <a16:creationId xmlns:a16="http://schemas.microsoft.com/office/drawing/2014/main" id="{5AAA341F-52E0-D3A9-805C-1ED1E6F2E9B4}"/>
              </a:ext>
            </a:extLst>
          </p:cNvPr>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a:extLst>
              <a:ext uri="{FF2B5EF4-FFF2-40B4-BE49-F238E27FC236}">
                <a16:creationId xmlns:a16="http://schemas.microsoft.com/office/drawing/2014/main" id="{91452E00-D36A-E9D7-8A24-05A95AAA86C8}"/>
              </a:ext>
            </a:extLst>
          </p:cNvPr>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10 min</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is René Suiker?</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Relatie HCC en CompUsers</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Platform of Interessegroep</a:t>
            </a:r>
          </a:p>
          <a:p>
            <a:pPr marL="809640"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Computer games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Wat komt er bij kijken					20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Demonstratie Scratch®					30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Wie doen er mee?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en actieplan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287813104"/>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6140</TotalTime>
  <Words>1988</Words>
  <Application>Microsoft Office PowerPoint</Application>
  <PresentationFormat>Aangepast</PresentationFormat>
  <Paragraphs>309</Paragraphs>
  <Slides>32</Slides>
  <Notes>18</Notes>
  <HiddenSlides>2</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32</vt:i4>
      </vt:variant>
    </vt:vector>
  </HeadingPairs>
  <TitlesOfParts>
    <vt:vector size="43" baseType="lpstr">
      <vt:lpstr>Microsoft YaHei</vt:lpstr>
      <vt:lpstr>Arial</vt:lpstr>
      <vt:lpstr>Berlin Sans FB Demi</vt:lpstr>
      <vt:lpstr>chalet</vt:lpstr>
      <vt:lpstr>Symbol</vt:lpstr>
      <vt:lpstr>Times New Roman</vt:lpstr>
      <vt:lpstr>Trebuchet MS</vt:lpstr>
      <vt:lpstr>Wingdings</vt:lpstr>
      <vt:lpstr>Office Theme</vt:lpstr>
      <vt:lpstr>Office Theme</vt:lpstr>
      <vt:lpstr>Office Theme</vt:lpstr>
      <vt:lpstr>PowerPoint-presentatie</vt:lpstr>
      <vt:lpstr>PowerPoint-presentatie</vt:lpstr>
      <vt:lpstr>PowerPoint-presentatie</vt:lpstr>
      <vt:lpstr>PowerPoint-presentatie</vt:lpstr>
      <vt:lpstr>Wie is René Suiker</vt:lpstr>
      <vt:lpstr>Relatie HCC en CompUsers</vt:lpstr>
      <vt:lpstr>Wat is een CompUsers Platform?</vt:lpstr>
      <vt:lpstr>Waarom een Platform</vt:lpstr>
      <vt:lpstr>PowerPoint-presentatie</vt:lpstr>
      <vt:lpstr>Computer Games</vt:lpstr>
      <vt:lpstr>Soorten Computer Games</vt:lpstr>
      <vt:lpstr>PowerPoint-presentatie</vt:lpstr>
      <vt:lpstr>Wat gaan we doen?</vt:lpstr>
      <vt:lpstr>Rollen bij Games ontwerpen</vt:lpstr>
      <vt:lpstr>Technieken voor game ontwikkeling</vt:lpstr>
      <vt:lpstr>PowerPoint-presentatie</vt:lpstr>
      <vt:lpstr>Wat is Scratch®: Wikipedia zegt:</vt:lpstr>
      <vt:lpstr>Wat is Scratch®, onze samenvatting?</vt:lpstr>
      <vt:lpstr>Wat is programmeren?</vt:lpstr>
      <vt:lpstr>Wat is een programmeertaal?</vt:lpstr>
      <vt:lpstr>Waarom is programmeren belangrijk?</vt:lpstr>
      <vt:lpstr>Scratch® – het scherm</vt:lpstr>
      <vt:lpstr>Demonstratie Scratch®</vt:lpstr>
      <vt:lpstr>Aan de slag</vt:lpstr>
      <vt:lpstr>PowerPoint-presentatie</vt:lpstr>
      <vt:lpstr>Wie doen er mee?</vt:lpstr>
      <vt:lpstr>Wie kent welke technieken?</vt:lpstr>
      <vt:lpstr>PowerPoint-presentatie</vt:lpstr>
      <vt:lpstr>Afronding en vragen </vt:lpstr>
      <vt:lpstr>Actielijst</vt:lpstr>
      <vt:lpstr>PowerPoint-presentatie</vt:lpstr>
      <vt:lpstr>PowerPoint-presentatie</vt:lpstr>
    </vt:vector>
  </TitlesOfParts>
  <Company>Deurne Informatie Adviezen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Excel</dc:subject>
  <dc:creator>René Suiker</dc:creator>
  <dc:description/>
  <cp:lastModifiedBy>René Suiker</cp:lastModifiedBy>
  <cp:revision>160</cp:revision>
  <cp:lastPrinted>2023-06-15T20:17:51Z</cp:lastPrinted>
  <dcterms:created xsi:type="dcterms:W3CDTF">2015-10-17T14:49:34Z</dcterms:created>
  <dcterms:modified xsi:type="dcterms:W3CDTF">2024-03-31T20:49:11Z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2</vt:i4>
  </property>
  <property fmtid="{D5CDD505-2E9C-101B-9397-08002B2CF9AE}" pid="7" name="PresentationFormat">
    <vt:lpwstr>Aangepast</vt:lpwstr>
  </property>
  <property fmtid="{D5CDD505-2E9C-101B-9397-08002B2CF9AE}" pid="8" name="ScaleCrop">
    <vt:bool>false</vt:bool>
  </property>
  <property fmtid="{D5CDD505-2E9C-101B-9397-08002B2CF9AE}" pid="9" name="ShareDoc">
    <vt:bool>false</vt:bool>
  </property>
  <property fmtid="{D5CDD505-2E9C-101B-9397-08002B2CF9AE}" pid="10" name="Slides">
    <vt:i4>22</vt:i4>
  </property>
</Properties>
</file>